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77" r:id="rId9"/>
    <p:sldId id="261" r:id="rId10"/>
    <p:sldId id="266" r:id="rId11"/>
    <p:sldId id="269" r:id="rId12"/>
    <p:sldId id="268" r:id="rId13"/>
    <p:sldId id="270" r:id="rId14"/>
    <p:sldId id="278" r:id="rId15"/>
    <p:sldId id="279" r:id="rId16"/>
    <p:sldId id="280" r:id="rId17"/>
    <p:sldId id="281" r:id="rId1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" id="{02159847-415F-7446-94C5-516C9DBE168A}">
          <p14:sldIdLst>
            <p14:sldId id="256"/>
          </p14:sldIdLst>
        </p14:section>
        <p14:section name="Data structures" id="{61F57D4A-3CC2-094D-B938-11C82D192BBD}">
          <p14:sldIdLst>
            <p14:sldId id="257"/>
            <p14:sldId id="258"/>
            <p14:sldId id="259"/>
            <p14:sldId id="260"/>
            <p14:sldId id="263"/>
            <p14:sldId id="264"/>
            <p14:sldId id="277"/>
            <p14:sldId id="261"/>
            <p14:sldId id="266"/>
            <p14:sldId id="269"/>
            <p14:sldId id="268"/>
            <p14:sldId id="270"/>
          </p14:sldIdLst>
        </p14:section>
        <p14:section name="Domain model" id="{3C4D4970-24AC-CA4A-A52D-B422D076F70C}">
          <p14:sldIdLst>
            <p14:sldId id="278"/>
            <p14:sldId id="279"/>
            <p14:sldId id="280"/>
            <p14:sldId id="28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A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93"/>
    <p:restoredTop sz="86374"/>
  </p:normalViewPr>
  <p:slideViewPr>
    <p:cSldViewPr snapToObjects="1">
      <p:cViewPr varScale="1">
        <p:scale>
          <a:sx n="134" d="100"/>
          <a:sy n="134" d="100"/>
        </p:scale>
        <p:origin x="320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102" d="100"/>
          <a:sy n="102" d="100"/>
        </p:scale>
        <p:origin x="3192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5CAAB4-C7B7-334A-AE32-542726C7F515}" type="doc">
      <dgm:prSet loTypeId="urn:microsoft.com/office/officeart/2005/8/layout/radial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89E7B3E-F74D-0D4C-8FE0-3E654489B3E4}">
      <dgm:prSet/>
      <dgm:spPr/>
      <dgm:t>
        <a:bodyPr/>
        <a:lstStyle/>
        <a:p>
          <a:r>
            <a:rPr lang="en-US" dirty="0"/>
            <a:t>array</a:t>
          </a:r>
        </a:p>
      </dgm:t>
    </dgm:pt>
    <dgm:pt modelId="{BE120F6F-6A10-154E-B5BC-D57766A93FA0}" type="parTrans" cxnId="{B4C4A089-230B-C04F-8FC6-ED2D3C1F5C41}">
      <dgm:prSet/>
      <dgm:spPr/>
      <dgm:t>
        <a:bodyPr/>
        <a:lstStyle/>
        <a:p>
          <a:endParaRPr lang="en-US"/>
        </a:p>
      </dgm:t>
    </dgm:pt>
    <dgm:pt modelId="{2CDB799A-043D-BF4D-AFE0-37CD5A927DF6}" type="sibTrans" cxnId="{B4C4A089-230B-C04F-8FC6-ED2D3C1F5C41}">
      <dgm:prSet/>
      <dgm:spPr/>
      <dgm:t>
        <a:bodyPr/>
        <a:lstStyle/>
        <a:p>
          <a:endParaRPr lang="en-US"/>
        </a:p>
      </dgm:t>
    </dgm:pt>
    <dgm:pt modelId="{158FD435-F465-2043-A54C-A2B8F3D9CFF9}">
      <dgm:prSet/>
      <dgm:spPr/>
      <dgm:t>
        <a:bodyPr/>
        <a:lstStyle/>
        <a:p>
          <a:r>
            <a:rPr lang="en-US" dirty="0"/>
            <a:t>set</a:t>
          </a:r>
        </a:p>
      </dgm:t>
    </dgm:pt>
    <dgm:pt modelId="{FD33E6F0-D275-1A4F-8C6C-D98F11363035}" type="parTrans" cxnId="{0D432D18-925C-9E4D-80AB-C24C3DFEEB85}">
      <dgm:prSet/>
      <dgm:spPr/>
      <dgm:t>
        <a:bodyPr/>
        <a:lstStyle/>
        <a:p>
          <a:endParaRPr lang="en-US"/>
        </a:p>
      </dgm:t>
    </dgm:pt>
    <dgm:pt modelId="{C53F418D-B858-0C40-BFB6-EEA10DC7A031}" type="sibTrans" cxnId="{0D432D18-925C-9E4D-80AB-C24C3DFEEB85}">
      <dgm:prSet/>
      <dgm:spPr/>
      <dgm:t>
        <a:bodyPr/>
        <a:lstStyle/>
        <a:p>
          <a:endParaRPr lang="en-US"/>
        </a:p>
      </dgm:t>
    </dgm:pt>
    <dgm:pt modelId="{045EF71B-E004-A748-8C64-D3F4EBE7A4F1}">
      <dgm:prSet/>
      <dgm:spPr/>
      <dgm:t>
        <a:bodyPr/>
        <a:lstStyle/>
        <a:p>
          <a:r>
            <a:rPr lang="en-US" dirty="0"/>
            <a:t>array</a:t>
          </a:r>
        </a:p>
      </dgm:t>
    </dgm:pt>
    <dgm:pt modelId="{5E3342A5-11F3-0C42-A0D3-20820CE50281}" type="parTrans" cxnId="{F4AAD978-6D24-8F4D-AA7F-0B661E505CFC}">
      <dgm:prSet/>
      <dgm:spPr/>
      <dgm:t>
        <a:bodyPr/>
        <a:lstStyle/>
        <a:p>
          <a:endParaRPr lang="en-US"/>
        </a:p>
      </dgm:t>
    </dgm:pt>
    <dgm:pt modelId="{A749CF1E-36D0-6347-BB06-9CCB711BAC48}" type="sibTrans" cxnId="{F4AAD978-6D24-8F4D-AA7F-0B661E505CFC}">
      <dgm:prSet/>
      <dgm:spPr/>
      <dgm:t>
        <a:bodyPr/>
        <a:lstStyle/>
        <a:p>
          <a:endParaRPr lang="en-US"/>
        </a:p>
      </dgm:t>
    </dgm:pt>
    <dgm:pt modelId="{C6BAAAD3-D1C7-E642-9C24-9BC9CB7895C6}">
      <dgm:prSet/>
      <dgm:spPr/>
      <dgm:t>
        <a:bodyPr/>
        <a:lstStyle/>
        <a:p>
          <a:r>
            <a:rPr lang="en-US" dirty="0"/>
            <a:t>list</a:t>
          </a:r>
        </a:p>
      </dgm:t>
    </dgm:pt>
    <dgm:pt modelId="{74A90A82-B196-B14E-8D74-412D162FB277}" type="parTrans" cxnId="{2F59CDA6-EC00-BB45-84FD-524F20E0A595}">
      <dgm:prSet/>
      <dgm:spPr/>
      <dgm:t>
        <a:bodyPr/>
        <a:lstStyle/>
        <a:p>
          <a:endParaRPr lang="en-US"/>
        </a:p>
      </dgm:t>
    </dgm:pt>
    <dgm:pt modelId="{C27D5AC9-4697-114C-8579-9FE2A92E6F6B}" type="sibTrans" cxnId="{2F59CDA6-EC00-BB45-84FD-524F20E0A595}">
      <dgm:prSet/>
      <dgm:spPr/>
      <dgm:t>
        <a:bodyPr/>
        <a:lstStyle/>
        <a:p>
          <a:endParaRPr lang="en-US"/>
        </a:p>
      </dgm:t>
    </dgm:pt>
    <dgm:pt modelId="{DBF3E3A8-02F4-EE4A-A200-4F73EBE4B820}">
      <dgm:prSet/>
      <dgm:spPr/>
      <dgm:t>
        <a:bodyPr/>
        <a:lstStyle/>
        <a:p>
          <a:r>
            <a:rPr lang="en-US" dirty="0"/>
            <a:t>map</a:t>
          </a:r>
        </a:p>
      </dgm:t>
    </dgm:pt>
    <dgm:pt modelId="{CCDB965D-E4BF-E449-8D80-7E6BE8929A32}" type="parTrans" cxnId="{BDE4A2EE-CFAD-934B-86CB-DB6065E8713F}">
      <dgm:prSet/>
      <dgm:spPr/>
      <dgm:t>
        <a:bodyPr/>
        <a:lstStyle/>
        <a:p>
          <a:endParaRPr lang="en-US"/>
        </a:p>
      </dgm:t>
    </dgm:pt>
    <dgm:pt modelId="{8BA85E1A-9DE7-EF4A-B1F3-2C48AFECFCBD}" type="sibTrans" cxnId="{BDE4A2EE-CFAD-934B-86CB-DB6065E8713F}">
      <dgm:prSet/>
      <dgm:spPr/>
      <dgm:t>
        <a:bodyPr/>
        <a:lstStyle/>
        <a:p>
          <a:endParaRPr lang="en-US"/>
        </a:p>
      </dgm:t>
    </dgm:pt>
    <dgm:pt modelId="{1CEB3789-BC4C-994D-8D2F-9DA92161797B}">
      <dgm:prSet/>
      <dgm:spPr/>
      <dgm:t>
        <a:bodyPr/>
        <a:lstStyle/>
        <a:p>
          <a:r>
            <a:rPr lang="en-US" dirty="0"/>
            <a:t>queue</a:t>
          </a:r>
        </a:p>
      </dgm:t>
    </dgm:pt>
    <dgm:pt modelId="{92B0E944-CED0-8B45-9F27-82048FCEE7EB}" type="parTrans" cxnId="{52D7487A-0CEF-A04E-8D65-8CBA916A199C}">
      <dgm:prSet/>
      <dgm:spPr/>
      <dgm:t>
        <a:bodyPr/>
        <a:lstStyle/>
        <a:p>
          <a:endParaRPr lang="en-US"/>
        </a:p>
      </dgm:t>
    </dgm:pt>
    <dgm:pt modelId="{289B6EBE-EA09-A94B-92FE-15694CD0609B}" type="sibTrans" cxnId="{52D7487A-0CEF-A04E-8D65-8CBA916A199C}">
      <dgm:prSet/>
      <dgm:spPr/>
      <dgm:t>
        <a:bodyPr/>
        <a:lstStyle/>
        <a:p>
          <a:endParaRPr lang="en-US"/>
        </a:p>
      </dgm:t>
    </dgm:pt>
    <dgm:pt modelId="{A44BEFF2-3F60-FC4F-9F02-EF848A9D1F9A}">
      <dgm:prSet/>
      <dgm:spPr/>
      <dgm:t>
        <a:bodyPr/>
        <a:lstStyle/>
        <a:p>
          <a:r>
            <a:rPr lang="en-US" dirty="0"/>
            <a:t>stack</a:t>
          </a:r>
        </a:p>
      </dgm:t>
    </dgm:pt>
    <dgm:pt modelId="{3C7C3E08-C745-7C4C-B589-1BD66FA9FB75}" type="parTrans" cxnId="{1C950D48-AD9C-314C-9E77-B245355559B5}">
      <dgm:prSet/>
      <dgm:spPr/>
      <dgm:t>
        <a:bodyPr/>
        <a:lstStyle/>
        <a:p>
          <a:endParaRPr lang="en-US"/>
        </a:p>
      </dgm:t>
    </dgm:pt>
    <dgm:pt modelId="{9B4A5AE0-7153-C345-A706-D709399B481A}" type="sibTrans" cxnId="{1C950D48-AD9C-314C-9E77-B245355559B5}">
      <dgm:prSet/>
      <dgm:spPr/>
      <dgm:t>
        <a:bodyPr/>
        <a:lstStyle/>
        <a:p>
          <a:endParaRPr lang="en-US"/>
        </a:p>
      </dgm:t>
    </dgm:pt>
    <dgm:pt modelId="{59AB7C68-82B5-434D-B968-1AAD4DF9675A}">
      <dgm:prSet/>
      <dgm:spPr/>
      <dgm:t>
        <a:bodyPr/>
        <a:lstStyle/>
        <a:p>
          <a:r>
            <a:rPr lang="en-US" dirty="0"/>
            <a:t>domain model</a:t>
          </a:r>
        </a:p>
      </dgm:t>
    </dgm:pt>
    <dgm:pt modelId="{EA1D10E5-3C28-F646-B3A6-D59F4920038E}" type="parTrans" cxnId="{3DB08AAD-E749-3040-AD76-F9E3C7BF0DD0}">
      <dgm:prSet/>
      <dgm:spPr/>
      <dgm:t>
        <a:bodyPr/>
        <a:lstStyle/>
        <a:p>
          <a:endParaRPr lang="en-US"/>
        </a:p>
      </dgm:t>
    </dgm:pt>
    <dgm:pt modelId="{9F2A10C3-E988-BC41-B9BB-EFCAC527BF81}" type="sibTrans" cxnId="{3DB08AAD-E749-3040-AD76-F9E3C7BF0DD0}">
      <dgm:prSet/>
      <dgm:spPr/>
      <dgm:t>
        <a:bodyPr/>
        <a:lstStyle/>
        <a:p>
          <a:endParaRPr lang="en-US"/>
        </a:p>
      </dgm:t>
    </dgm:pt>
    <dgm:pt modelId="{7B862FBE-0653-3B4C-8EB7-C92A99F4F0E7}">
      <dgm:prSet/>
      <dgm:spPr/>
      <dgm:t>
        <a:bodyPr/>
        <a:lstStyle/>
        <a:p>
          <a:r>
            <a:rPr lang="en-US" dirty="0"/>
            <a:t>...</a:t>
          </a:r>
        </a:p>
      </dgm:t>
    </dgm:pt>
    <dgm:pt modelId="{B3D67D6E-0C39-884A-B756-379C2E97EBF6}" type="parTrans" cxnId="{27E71ACA-E832-414F-8063-749B2079FF2E}">
      <dgm:prSet/>
      <dgm:spPr/>
      <dgm:t>
        <a:bodyPr/>
        <a:lstStyle/>
        <a:p>
          <a:endParaRPr lang="en-US"/>
        </a:p>
      </dgm:t>
    </dgm:pt>
    <dgm:pt modelId="{90836F66-8812-A843-ABB0-AC1EB766A9D2}" type="sibTrans" cxnId="{27E71ACA-E832-414F-8063-749B2079FF2E}">
      <dgm:prSet/>
      <dgm:spPr/>
      <dgm:t>
        <a:bodyPr/>
        <a:lstStyle/>
        <a:p>
          <a:endParaRPr lang="en-US"/>
        </a:p>
      </dgm:t>
    </dgm:pt>
    <dgm:pt modelId="{89C7DF84-0888-3848-9594-BCA2B3E22DE6}" type="pres">
      <dgm:prSet presAssocID="{965CAAB4-C7B7-334A-AE32-542726C7F515}" presName="composite" presStyleCnt="0">
        <dgm:presLayoutVars>
          <dgm:chMax val="1"/>
          <dgm:dir/>
          <dgm:resizeHandles val="exact"/>
        </dgm:presLayoutVars>
      </dgm:prSet>
      <dgm:spPr/>
    </dgm:pt>
    <dgm:pt modelId="{58C9B97D-C6CE-8948-8901-5DBB992FC505}" type="pres">
      <dgm:prSet presAssocID="{965CAAB4-C7B7-334A-AE32-542726C7F515}" presName="radial" presStyleCnt="0">
        <dgm:presLayoutVars>
          <dgm:animLvl val="ctr"/>
        </dgm:presLayoutVars>
      </dgm:prSet>
      <dgm:spPr/>
    </dgm:pt>
    <dgm:pt modelId="{552191E5-402D-C44F-BD03-128E9B66A0DE}" type="pres">
      <dgm:prSet presAssocID="{989E7B3E-F74D-0D4C-8FE0-3E654489B3E4}" presName="centerShape" presStyleLbl="vennNode1" presStyleIdx="0" presStyleCnt="9"/>
      <dgm:spPr/>
    </dgm:pt>
    <dgm:pt modelId="{D1CF5622-6C8B-714E-9A4D-539E7EF2A9EC}" type="pres">
      <dgm:prSet presAssocID="{045EF71B-E004-A748-8C64-D3F4EBE7A4F1}" presName="node" presStyleLbl="vennNode1" presStyleIdx="1" presStyleCnt="9">
        <dgm:presLayoutVars>
          <dgm:bulletEnabled val="1"/>
        </dgm:presLayoutVars>
      </dgm:prSet>
      <dgm:spPr/>
    </dgm:pt>
    <dgm:pt modelId="{D1A0FBD6-A033-BD4D-8D20-9B03E49F5F92}" type="pres">
      <dgm:prSet presAssocID="{C6BAAAD3-D1C7-E642-9C24-9BC9CB7895C6}" presName="node" presStyleLbl="vennNode1" presStyleIdx="2" presStyleCnt="9">
        <dgm:presLayoutVars>
          <dgm:bulletEnabled val="1"/>
        </dgm:presLayoutVars>
      </dgm:prSet>
      <dgm:spPr/>
    </dgm:pt>
    <dgm:pt modelId="{FE43AB43-EC4F-1942-BD6C-6BFD48607137}" type="pres">
      <dgm:prSet presAssocID="{DBF3E3A8-02F4-EE4A-A200-4F73EBE4B820}" presName="node" presStyleLbl="vennNode1" presStyleIdx="3" presStyleCnt="9">
        <dgm:presLayoutVars>
          <dgm:bulletEnabled val="1"/>
        </dgm:presLayoutVars>
      </dgm:prSet>
      <dgm:spPr/>
    </dgm:pt>
    <dgm:pt modelId="{A33600E8-0EF3-3846-A252-A8C96BE5A241}" type="pres">
      <dgm:prSet presAssocID="{158FD435-F465-2043-A54C-A2B8F3D9CFF9}" presName="node" presStyleLbl="vennNode1" presStyleIdx="4" presStyleCnt="9">
        <dgm:presLayoutVars>
          <dgm:bulletEnabled val="1"/>
        </dgm:presLayoutVars>
      </dgm:prSet>
      <dgm:spPr/>
    </dgm:pt>
    <dgm:pt modelId="{0F3E5AE1-6ADF-BF49-B661-9FE94E5C13DD}" type="pres">
      <dgm:prSet presAssocID="{1CEB3789-BC4C-994D-8D2F-9DA92161797B}" presName="node" presStyleLbl="vennNode1" presStyleIdx="5" presStyleCnt="9">
        <dgm:presLayoutVars>
          <dgm:bulletEnabled val="1"/>
        </dgm:presLayoutVars>
      </dgm:prSet>
      <dgm:spPr/>
    </dgm:pt>
    <dgm:pt modelId="{E12F4AFE-22A6-3745-98F1-05491B622B68}" type="pres">
      <dgm:prSet presAssocID="{A44BEFF2-3F60-FC4F-9F02-EF848A9D1F9A}" presName="node" presStyleLbl="vennNode1" presStyleIdx="6" presStyleCnt="9">
        <dgm:presLayoutVars>
          <dgm:bulletEnabled val="1"/>
        </dgm:presLayoutVars>
      </dgm:prSet>
      <dgm:spPr/>
    </dgm:pt>
    <dgm:pt modelId="{74F7BB5E-0518-F743-8220-073E30B8122D}" type="pres">
      <dgm:prSet presAssocID="{59AB7C68-82B5-434D-B968-1AAD4DF9675A}" presName="node" presStyleLbl="vennNode1" presStyleIdx="7" presStyleCnt="9">
        <dgm:presLayoutVars>
          <dgm:bulletEnabled val="1"/>
        </dgm:presLayoutVars>
      </dgm:prSet>
      <dgm:spPr/>
    </dgm:pt>
    <dgm:pt modelId="{3ABFA155-C069-C34E-94BC-377AA7C92364}" type="pres">
      <dgm:prSet presAssocID="{7B862FBE-0653-3B4C-8EB7-C92A99F4F0E7}" presName="node" presStyleLbl="vennNode1" presStyleIdx="8" presStyleCnt="9">
        <dgm:presLayoutVars>
          <dgm:bulletEnabled val="1"/>
        </dgm:presLayoutVars>
      </dgm:prSet>
      <dgm:spPr/>
    </dgm:pt>
  </dgm:ptLst>
  <dgm:cxnLst>
    <dgm:cxn modelId="{0D432D18-925C-9E4D-80AB-C24C3DFEEB85}" srcId="{989E7B3E-F74D-0D4C-8FE0-3E654489B3E4}" destId="{158FD435-F465-2043-A54C-A2B8F3D9CFF9}" srcOrd="3" destOrd="0" parTransId="{FD33E6F0-D275-1A4F-8C6C-D98F11363035}" sibTransId="{C53F418D-B858-0C40-BFB6-EEA10DC7A031}"/>
    <dgm:cxn modelId="{1DDD8025-4021-4E4E-A096-71D38AC12065}" type="presOf" srcId="{045EF71B-E004-A748-8C64-D3F4EBE7A4F1}" destId="{D1CF5622-6C8B-714E-9A4D-539E7EF2A9EC}" srcOrd="0" destOrd="0" presId="urn:microsoft.com/office/officeart/2005/8/layout/radial3"/>
    <dgm:cxn modelId="{353DC047-4560-7346-AD61-A2A07FC6DFE8}" type="presOf" srcId="{989E7B3E-F74D-0D4C-8FE0-3E654489B3E4}" destId="{552191E5-402D-C44F-BD03-128E9B66A0DE}" srcOrd="0" destOrd="0" presId="urn:microsoft.com/office/officeart/2005/8/layout/radial3"/>
    <dgm:cxn modelId="{1C950D48-AD9C-314C-9E77-B245355559B5}" srcId="{989E7B3E-F74D-0D4C-8FE0-3E654489B3E4}" destId="{A44BEFF2-3F60-FC4F-9F02-EF848A9D1F9A}" srcOrd="5" destOrd="0" parTransId="{3C7C3E08-C745-7C4C-B589-1BD66FA9FB75}" sibTransId="{9B4A5AE0-7153-C345-A706-D709399B481A}"/>
    <dgm:cxn modelId="{A246D973-507E-5245-80B0-D3E17702BFB3}" type="presOf" srcId="{158FD435-F465-2043-A54C-A2B8F3D9CFF9}" destId="{A33600E8-0EF3-3846-A252-A8C96BE5A241}" srcOrd="0" destOrd="0" presId="urn:microsoft.com/office/officeart/2005/8/layout/radial3"/>
    <dgm:cxn modelId="{F4AAD978-6D24-8F4D-AA7F-0B661E505CFC}" srcId="{989E7B3E-F74D-0D4C-8FE0-3E654489B3E4}" destId="{045EF71B-E004-A748-8C64-D3F4EBE7A4F1}" srcOrd="0" destOrd="0" parTransId="{5E3342A5-11F3-0C42-A0D3-20820CE50281}" sibTransId="{A749CF1E-36D0-6347-BB06-9CCB711BAC48}"/>
    <dgm:cxn modelId="{52D7487A-0CEF-A04E-8D65-8CBA916A199C}" srcId="{989E7B3E-F74D-0D4C-8FE0-3E654489B3E4}" destId="{1CEB3789-BC4C-994D-8D2F-9DA92161797B}" srcOrd="4" destOrd="0" parTransId="{92B0E944-CED0-8B45-9F27-82048FCEE7EB}" sibTransId="{289B6EBE-EA09-A94B-92FE-15694CD0609B}"/>
    <dgm:cxn modelId="{351CDF7B-85CB-3E47-8A9E-93F91D341A63}" type="presOf" srcId="{59AB7C68-82B5-434D-B968-1AAD4DF9675A}" destId="{74F7BB5E-0518-F743-8220-073E30B8122D}" srcOrd="0" destOrd="0" presId="urn:microsoft.com/office/officeart/2005/8/layout/radial3"/>
    <dgm:cxn modelId="{D9B21386-FE27-7142-9868-C1D985185A33}" type="presOf" srcId="{1CEB3789-BC4C-994D-8D2F-9DA92161797B}" destId="{0F3E5AE1-6ADF-BF49-B661-9FE94E5C13DD}" srcOrd="0" destOrd="0" presId="urn:microsoft.com/office/officeart/2005/8/layout/radial3"/>
    <dgm:cxn modelId="{B4C4A089-230B-C04F-8FC6-ED2D3C1F5C41}" srcId="{965CAAB4-C7B7-334A-AE32-542726C7F515}" destId="{989E7B3E-F74D-0D4C-8FE0-3E654489B3E4}" srcOrd="0" destOrd="0" parTransId="{BE120F6F-6A10-154E-B5BC-D57766A93FA0}" sibTransId="{2CDB799A-043D-BF4D-AFE0-37CD5A927DF6}"/>
    <dgm:cxn modelId="{2F59CDA6-EC00-BB45-84FD-524F20E0A595}" srcId="{989E7B3E-F74D-0D4C-8FE0-3E654489B3E4}" destId="{C6BAAAD3-D1C7-E642-9C24-9BC9CB7895C6}" srcOrd="1" destOrd="0" parTransId="{74A90A82-B196-B14E-8D74-412D162FB277}" sibTransId="{C27D5AC9-4697-114C-8579-9FE2A92E6F6B}"/>
    <dgm:cxn modelId="{3DB08AAD-E749-3040-AD76-F9E3C7BF0DD0}" srcId="{989E7B3E-F74D-0D4C-8FE0-3E654489B3E4}" destId="{59AB7C68-82B5-434D-B968-1AAD4DF9675A}" srcOrd="6" destOrd="0" parTransId="{EA1D10E5-3C28-F646-B3A6-D59F4920038E}" sibTransId="{9F2A10C3-E988-BC41-B9BB-EFCAC527BF81}"/>
    <dgm:cxn modelId="{658AFAC4-B361-B149-9BF0-188808C61953}" type="presOf" srcId="{DBF3E3A8-02F4-EE4A-A200-4F73EBE4B820}" destId="{FE43AB43-EC4F-1942-BD6C-6BFD48607137}" srcOrd="0" destOrd="0" presId="urn:microsoft.com/office/officeart/2005/8/layout/radial3"/>
    <dgm:cxn modelId="{27E71ACA-E832-414F-8063-749B2079FF2E}" srcId="{989E7B3E-F74D-0D4C-8FE0-3E654489B3E4}" destId="{7B862FBE-0653-3B4C-8EB7-C92A99F4F0E7}" srcOrd="7" destOrd="0" parTransId="{B3D67D6E-0C39-884A-B756-379C2E97EBF6}" sibTransId="{90836F66-8812-A843-ABB0-AC1EB766A9D2}"/>
    <dgm:cxn modelId="{539A5AD4-66C9-964D-B8B6-74E95B6A96AB}" type="presOf" srcId="{A44BEFF2-3F60-FC4F-9F02-EF848A9D1F9A}" destId="{E12F4AFE-22A6-3745-98F1-05491B622B68}" srcOrd="0" destOrd="0" presId="urn:microsoft.com/office/officeart/2005/8/layout/radial3"/>
    <dgm:cxn modelId="{FCE809DD-916D-B148-A698-E471DCEC322A}" type="presOf" srcId="{965CAAB4-C7B7-334A-AE32-542726C7F515}" destId="{89C7DF84-0888-3848-9594-BCA2B3E22DE6}" srcOrd="0" destOrd="0" presId="urn:microsoft.com/office/officeart/2005/8/layout/radial3"/>
    <dgm:cxn modelId="{A0345BE1-2442-5D43-8624-7BD056DE74C3}" type="presOf" srcId="{7B862FBE-0653-3B4C-8EB7-C92A99F4F0E7}" destId="{3ABFA155-C069-C34E-94BC-377AA7C92364}" srcOrd="0" destOrd="0" presId="urn:microsoft.com/office/officeart/2005/8/layout/radial3"/>
    <dgm:cxn modelId="{BDE4A2EE-CFAD-934B-86CB-DB6065E8713F}" srcId="{989E7B3E-F74D-0D4C-8FE0-3E654489B3E4}" destId="{DBF3E3A8-02F4-EE4A-A200-4F73EBE4B820}" srcOrd="2" destOrd="0" parTransId="{CCDB965D-E4BF-E449-8D80-7E6BE8929A32}" sibTransId="{8BA85E1A-9DE7-EF4A-B1F3-2C48AFECFCBD}"/>
    <dgm:cxn modelId="{BEB2C9FB-7B08-0041-8A5F-BD5B8E61EFB8}" type="presOf" srcId="{C6BAAAD3-D1C7-E642-9C24-9BC9CB7895C6}" destId="{D1A0FBD6-A033-BD4D-8D20-9B03E49F5F92}" srcOrd="0" destOrd="0" presId="urn:microsoft.com/office/officeart/2005/8/layout/radial3"/>
    <dgm:cxn modelId="{CABB1407-B9E4-B34D-8E84-290A85FCC713}" type="presParOf" srcId="{89C7DF84-0888-3848-9594-BCA2B3E22DE6}" destId="{58C9B97D-C6CE-8948-8901-5DBB992FC505}" srcOrd="0" destOrd="0" presId="urn:microsoft.com/office/officeart/2005/8/layout/radial3"/>
    <dgm:cxn modelId="{8A4A9CEA-E270-6B43-8F6D-D1BA066891BC}" type="presParOf" srcId="{58C9B97D-C6CE-8948-8901-5DBB992FC505}" destId="{552191E5-402D-C44F-BD03-128E9B66A0DE}" srcOrd="0" destOrd="0" presId="urn:microsoft.com/office/officeart/2005/8/layout/radial3"/>
    <dgm:cxn modelId="{971A7F16-7681-B347-8472-A55837B140CE}" type="presParOf" srcId="{58C9B97D-C6CE-8948-8901-5DBB992FC505}" destId="{D1CF5622-6C8B-714E-9A4D-539E7EF2A9EC}" srcOrd="1" destOrd="0" presId="urn:microsoft.com/office/officeart/2005/8/layout/radial3"/>
    <dgm:cxn modelId="{4CA17154-046D-2241-9E04-05DC9671EED1}" type="presParOf" srcId="{58C9B97D-C6CE-8948-8901-5DBB992FC505}" destId="{D1A0FBD6-A033-BD4D-8D20-9B03E49F5F92}" srcOrd="2" destOrd="0" presId="urn:microsoft.com/office/officeart/2005/8/layout/radial3"/>
    <dgm:cxn modelId="{EC2CC9AE-5155-3043-8981-B5A060D30BE9}" type="presParOf" srcId="{58C9B97D-C6CE-8948-8901-5DBB992FC505}" destId="{FE43AB43-EC4F-1942-BD6C-6BFD48607137}" srcOrd="3" destOrd="0" presId="urn:microsoft.com/office/officeart/2005/8/layout/radial3"/>
    <dgm:cxn modelId="{6BDAEF45-D5C4-D84C-A749-D6849CF9827A}" type="presParOf" srcId="{58C9B97D-C6CE-8948-8901-5DBB992FC505}" destId="{A33600E8-0EF3-3846-A252-A8C96BE5A241}" srcOrd="4" destOrd="0" presId="urn:microsoft.com/office/officeart/2005/8/layout/radial3"/>
    <dgm:cxn modelId="{C3A77C37-45F1-2C4B-83C6-40DC4803D38C}" type="presParOf" srcId="{58C9B97D-C6CE-8948-8901-5DBB992FC505}" destId="{0F3E5AE1-6ADF-BF49-B661-9FE94E5C13DD}" srcOrd="5" destOrd="0" presId="urn:microsoft.com/office/officeart/2005/8/layout/radial3"/>
    <dgm:cxn modelId="{C799A241-88B8-9340-AB77-C2EF2E7901D5}" type="presParOf" srcId="{58C9B97D-C6CE-8948-8901-5DBB992FC505}" destId="{E12F4AFE-22A6-3745-98F1-05491B622B68}" srcOrd="6" destOrd="0" presId="urn:microsoft.com/office/officeart/2005/8/layout/radial3"/>
    <dgm:cxn modelId="{8DEE8D17-1D5B-6E41-B4F3-8C83E50964B7}" type="presParOf" srcId="{58C9B97D-C6CE-8948-8901-5DBB992FC505}" destId="{74F7BB5E-0518-F743-8220-073E30B8122D}" srcOrd="7" destOrd="0" presId="urn:microsoft.com/office/officeart/2005/8/layout/radial3"/>
    <dgm:cxn modelId="{54392615-8B5C-8345-9DFD-D245E0934F9D}" type="presParOf" srcId="{58C9B97D-C6CE-8948-8901-5DBB992FC505}" destId="{3ABFA155-C069-C34E-94BC-377AA7C92364}" srcOrd="8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2191E5-402D-C44F-BD03-128E9B66A0DE}">
      <dsp:nvSpPr>
        <dsp:cNvPr id="0" name=""/>
        <dsp:cNvSpPr/>
      </dsp:nvSpPr>
      <dsp:spPr>
        <a:xfrm>
          <a:off x="4297132" y="1103876"/>
          <a:ext cx="2750009" cy="275000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array</a:t>
          </a:r>
        </a:p>
      </dsp:txBody>
      <dsp:txXfrm>
        <a:off x="4699861" y="1506605"/>
        <a:ext cx="1944551" cy="1944551"/>
      </dsp:txXfrm>
    </dsp:sp>
    <dsp:sp modelId="{D1CF5622-6C8B-714E-9A4D-539E7EF2A9EC}">
      <dsp:nvSpPr>
        <dsp:cNvPr id="0" name=""/>
        <dsp:cNvSpPr/>
      </dsp:nvSpPr>
      <dsp:spPr>
        <a:xfrm>
          <a:off x="4984635" y="490"/>
          <a:ext cx="1375004" cy="137500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array</a:t>
          </a:r>
        </a:p>
      </dsp:txBody>
      <dsp:txXfrm>
        <a:off x="5186000" y="201855"/>
        <a:ext cx="972274" cy="972274"/>
      </dsp:txXfrm>
    </dsp:sp>
    <dsp:sp modelId="{D1A0FBD6-A033-BD4D-8D20-9B03E49F5F92}">
      <dsp:nvSpPr>
        <dsp:cNvPr id="0" name=""/>
        <dsp:cNvSpPr/>
      </dsp:nvSpPr>
      <dsp:spPr>
        <a:xfrm>
          <a:off x="6250984" y="525029"/>
          <a:ext cx="1375004" cy="137500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list</a:t>
          </a:r>
        </a:p>
      </dsp:txBody>
      <dsp:txXfrm>
        <a:off x="6452349" y="726394"/>
        <a:ext cx="972274" cy="972274"/>
      </dsp:txXfrm>
    </dsp:sp>
    <dsp:sp modelId="{FE43AB43-EC4F-1942-BD6C-6BFD48607137}">
      <dsp:nvSpPr>
        <dsp:cNvPr id="0" name=""/>
        <dsp:cNvSpPr/>
      </dsp:nvSpPr>
      <dsp:spPr>
        <a:xfrm>
          <a:off x="6775523" y="1791379"/>
          <a:ext cx="1375004" cy="137500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map</a:t>
          </a:r>
        </a:p>
      </dsp:txBody>
      <dsp:txXfrm>
        <a:off x="6976888" y="1992744"/>
        <a:ext cx="972274" cy="972274"/>
      </dsp:txXfrm>
    </dsp:sp>
    <dsp:sp modelId="{A33600E8-0EF3-3846-A252-A8C96BE5A241}">
      <dsp:nvSpPr>
        <dsp:cNvPr id="0" name=""/>
        <dsp:cNvSpPr/>
      </dsp:nvSpPr>
      <dsp:spPr>
        <a:xfrm>
          <a:off x="6250984" y="3057728"/>
          <a:ext cx="1375004" cy="137500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set</a:t>
          </a:r>
        </a:p>
      </dsp:txBody>
      <dsp:txXfrm>
        <a:off x="6452349" y="3259093"/>
        <a:ext cx="972274" cy="972274"/>
      </dsp:txXfrm>
    </dsp:sp>
    <dsp:sp modelId="{0F3E5AE1-6ADF-BF49-B661-9FE94E5C13DD}">
      <dsp:nvSpPr>
        <dsp:cNvPr id="0" name=""/>
        <dsp:cNvSpPr/>
      </dsp:nvSpPr>
      <dsp:spPr>
        <a:xfrm>
          <a:off x="4984635" y="3582267"/>
          <a:ext cx="1375004" cy="137500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queue</a:t>
          </a:r>
        </a:p>
      </dsp:txBody>
      <dsp:txXfrm>
        <a:off x="5186000" y="3783632"/>
        <a:ext cx="972274" cy="972274"/>
      </dsp:txXfrm>
    </dsp:sp>
    <dsp:sp modelId="{E12F4AFE-22A6-3745-98F1-05491B622B68}">
      <dsp:nvSpPr>
        <dsp:cNvPr id="0" name=""/>
        <dsp:cNvSpPr/>
      </dsp:nvSpPr>
      <dsp:spPr>
        <a:xfrm>
          <a:off x="3718285" y="3057728"/>
          <a:ext cx="1375004" cy="137500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stack</a:t>
          </a:r>
        </a:p>
      </dsp:txBody>
      <dsp:txXfrm>
        <a:off x="3919650" y="3259093"/>
        <a:ext cx="972274" cy="972274"/>
      </dsp:txXfrm>
    </dsp:sp>
    <dsp:sp modelId="{74F7BB5E-0518-F743-8220-073E30B8122D}">
      <dsp:nvSpPr>
        <dsp:cNvPr id="0" name=""/>
        <dsp:cNvSpPr/>
      </dsp:nvSpPr>
      <dsp:spPr>
        <a:xfrm>
          <a:off x="3193746" y="1791379"/>
          <a:ext cx="1375004" cy="137500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domain model</a:t>
          </a:r>
        </a:p>
      </dsp:txBody>
      <dsp:txXfrm>
        <a:off x="3395111" y="1992744"/>
        <a:ext cx="972274" cy="972274"/>
      </dsp:txXfrm>
    </dsp:sp>
    <dsp:sp modelId="{3ABFA155-C069-C34E-94BC-377AA7C92364}">
      <dsp:nvSpPr>
        <dsp:cNvPr id="0" name=""/>
        <dsp:cNvSpPr/>
      </dsp:nvSpPr>
      <dsp:spPr>
        <a:xfrm>
          <a:off x="3718285" y="525029"/>
          <a:ext cx="1375004" cy="137500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...</a:t>
          </a:r>
        </a:p>
      </dsp:txBody>
      <dsp:txXfrm>
        <a:off x="3919650" y="726394"/>
        <a:ext cx="972274" cy="9722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A0F5BA-69CD-304A-BF6D-5C27050B62E3}" type="datetimeFigureOut">
              <a:rPr lang="de-DE" smtClean="0"/>
              <a:t>03.06.19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EF5BC5-93EC-8D43-AB29-4D8994B603A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5212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Versatile DS: an ordered map internally. </a:t>
            </a:r>
          </a:p>
          <a:p>
            <a:r>
              <a:rPr lang="en-US" dirty="0"/>
              <a:t>+/-: You can use it everywhere</a:t>
            </a:r>
          </a:p>
          <a:p>
            <a:r>
              <a:rPr lang="en-US" dirty="0"/>
              <a:t>Allows you to do something like this: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EF5BC5-93EC-8D43-AB29-4D8994B603A8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85358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 other interpretation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EF5BC5-93EC-8D43-AB29-4D8994B603A8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45819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Just by using DS, you will already make a huge difference in your day-to-day work.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EF5BC5-93EC-8D43-AB29-4D8994B603A8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63562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But sometimes DS is not enough.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EF5BC5-93EC-8D43-AB29-4D8994B603A8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45567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DS won’t help: No Map</a:t>
            </a:r>
          </a:p>
          <a:p>
            <a:r>
              <a:rPr lang="en-US" dirty="0"/>
              <a:t>We have to go a level higher: create a domain model.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EF5BC5-93EC-8D43-AB29-4D8994B603A8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83496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" dirty="0">
                <a:effectLst/>
              </a:rPr>
              <a:t>Positive aspects:</a:t>
            </a:r>
          </a:p>
          <a:p>
            <a:r>
              <a:rPr lang="en" dirty="0"/>
              <a:t>1. Clear naming, which helps with readability.</a:t>
            </a:r>
          </a:p>
          <a:p>
            <a:r>
              <a:rPr lang="en" dirty="0"/>
              <a:t>2. Validation. For example, max size: not possible Stack, let along array.</a:t>
            </a:r>
          </a:p>
          <a:p>
            <a:r>
              <a:rPr lang="en" dirty="0"/>
              <a:t>3. Additional behavior inside model</a:t>
            </a:r>
          </a:p>
          <a:p>
            <a:r>
              <a:rPr lang="en" dirty="0"/>
              <a:t>4. Save developers' time: faster feature delivery with less bugs, easier refactoring; business language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EF5BC5-93EC-8D43-AB29-4D8994B603A8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3500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All </a:t>
            </a:r>
            <a:r>
              <a:rPr lang="de-DE" dirty="0" err="1"/>
              <a:t>wrote</a:t>
            </a:r>
            <a:r>
              <a:rPr lang="de-DE" dirty="0"/>
              <a:t> it. </a:t>
            </a:r>
          </a:p>
          <a:p>
            <a:r>
              <a:rPr lang="de-DE" dirty="0" err="1"/>
              <a:t>Cannot</a:t>
            </a:r>
            <a:r>
              <a:rPr lang="de-DE" dirty="0"/>
              <a:t> </a:t>
            </a:r>
            <a:r>
              <a:rPr lang="de-DE" dirty="0" err="1"/>
              <a:t>understand</a:t>
            </a:r>
            <a:r>
              <a:rPr lang="de-DE" dirty="0"/>
              <a:t>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it‘s</a:t>
            </a:r>
            <a:r>
              <a:rPr lang="de-DE" dirty="0"/>
              <a:t> </a:t>
            </a:r>
            <a:r>
              <a:rPr lang="de-DE" dirty="0" err="1"/>
              <a:t>doing</a:t>
            </a:r>
            <a:r>
              <a:rPr lang="de-DE" dirty="0"/>
              <a:t>.</a:t>
            </a:r>
          </a:p>
          <a:p>
            <a:r>
              <a:rPr lang="de-DE" dirty="0"/>
              <a:t>But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does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job</a:t>
            </a:r>
            <a:r>
              <a:rPr lang="de-DE" dirty="0"/>
              <a:t>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EF5BC5-93EC-8D43-AB29-4D8994B603A8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43117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we must remember is…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EF5BC5-93EC-8D43-AB29-4D8994B603A8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63783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Computers don’t care. </a:t>
            </a:r>
          </a:p>
          <a:p>
            <a:r>
              <a:rPr lang="en-US" dirty="0"/>
              <a:t>Developers do.</a:t>
            </a:r>
          </a:p>
          <a:p>
            <a:r>
              <a:rPr lang="en-US" dirty="0"/>
              <a:t>Reading/updating code</a:t>
            </a:r>
          </a:p>
          <a:p>
            <a:r>
              <a:rPr lang="en-US" dirty="0"/>
              <a:t>SCRUM ceremonies</a:t>
            </a:r>
          </a:p>
          <a:p>
            <a:r>
              <a:rPr lang="en" dirty="0"/>
              <a:t>Let's look at more examples.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EF5BC5-93EC-8D43-AB29-4D8994B603A8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19951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does "true" mean here?</a:t>
            </a:r>
          </a:p>
          <a:p>
            <a:r>
              <a:rPr lang="en-US" dirty="0"/>
              <a:t>Right. Nothing.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EF5BC5-93EC-8D43-AB29-4D8994B603A8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4856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Intention is clear</a:t>
            </a:r>
          </a:p>
          <a:p>
            <a:r>
              <a:rPr lang="en-US" dirty="0"/>
              <a:t>In argument: why it’s a Stack?</a:t>
            </a:r>
          </a:p>
          <a:p>
            <a:r>
              <a:rPr lang="en-US" dirty="0"/>
              <a:t>A convention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EF5BC5-93EC-8D43-AB29-4D8994B603A8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58144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Bad at everything: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reservation is an array: what’s inside?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Order is array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Items are arrays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Refactoring: </a:t>
            </a:r>
            <a:r>
              <a:rPr lang="en-US" dirty="0" err="1"/>
              <a:t>str_replace</a:t>
            </a: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Bugs of typos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EF5BC5-93EC-8D43-AB29-4D8994B603A8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98194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Becomes a mess.</a:t>
            </a:r>
          </a:p>
          <a:p>
            <a:r>
              <a:rPr lang="en-US" dirty="0"/>
              <a:t>Leads to...</a:t>
            </a:r>
          </a:p>
          <a:p>
            <a:endParaRPr lang="en-US" dirty="0"/>
          </a:p>
          <a:p>
            <a:r>
              <a:rPr lang="en-US" dirty="0"/>
              <a:t>Solution for the first two examples: set and stack is easy.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EF5BC5-93EC-8D43-AB29-4D8994B603A8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49212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 two problems are easy: use Ds</a:t>
            </a:r>
          </a:p>
          <a:p>
            <a:r>
              <a:rPr lang="en-US" dirty="0" err="1"/>
              <a:t>Polyfill</a:t>
            </a:r>
            <a:endParaRPr lang="en-US" dirty="0"/>
          </a:p>
          <a:p>
            <a:r>
              <a:rPr lang="en-US" dirty="0"/>
              <a:t>Let’s look at previous examples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EF5BC5-93EC-8D43-AB29-4D8994B603A8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6752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BFC76-B973-E449-9E81-9AC6F6895A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76123A-F484-9148-AF99-DEB101AD9E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A6DE19-79E8-A141-8DA7-7F7182E4AC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47BAB0-A415-2A42-9724-119A256EE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763BF-05E5-354D-AD8E-38880AC1B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648CB-36E3-2548-8465-B2E4E0D94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450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289CCB-84B8-8E4A-B558-891ED94C5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648CB-36E3-2548-8465-B2E4E0D94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524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DA41C-FECB-D84F-830D-793AB3E39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915D13-ED6A-234F-A428-1AB9CD9BE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3804F7-E8A1-9949-ABD6-5957DD2A15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CC008E-D642-6F46-9F0F-798E69857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648CB-36E3-2548-8465-B2E4E0D94D2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9F0AFF-FB44-F149-81D8-2971D3A142B1}"/>
              </a:ext>
            </a:extLst>
          </p:cNvPr>
          <p:cNvSpPr txBox="1"/>
          <p:nvPr userDrawn="1"/>
        </p:nvSpPr>
        <p:spPr>
          <a:xfrm>
            <a:off x="400049" y="6396038"/>
            <a:ext cx="17940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50000"/>
                  </a:schemeClr>
                </a:solidFill>
              </a:rPr>
              <a:t>Source: enter source here</a:t>
            </a:r>
          </a:p>
        </p:txBody>
      </p:sp>
    </p:spTree>
    <p:extLst>
      <p:ext uri="{BB962C8B-B14F-4D97-AF65-F5344CB8AC3E}">
        <p14:creationId xmlns:p14="http://schemas.microsoft.com/office/powerpoint/2010/main" val="422600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81A8B-38A0-F241-A9F7-5E04CDDB8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9208DB-0DD0-9445-B364-1A87FFC04B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133098-EED4-3846-8358-CB55976481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EE83A7-2261-B34F-8978-324BF6F70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648CB-36E3-2548-8465-B2E4E0D94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6311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02161-831B-F547-A4E5-F26689A44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9ED86D-22BC-2649-B2CF-F20E7E6BD2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D59853-8CB1-764B-8D63-45123CC8B4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246400-00EB-C347-B3A5-9CF0029D2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D8F4DF-06FC-E149-888C-2F1DF28F2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648CB-36E3-2548-8465-B2E4E0D94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0768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FF3C4C-3D46-5940-8861-11F191227D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32E7A4-3F1D-414C-976A-238DACC67B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BEDCEB-CB77-454C-BED9-01F63E0B21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DDC8D-5AED-EF4E-970D-3B055A8C5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8CDA83-62E8-6F40-A1A9-FA23B9696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648CB-36E3-2548-8465-B2E4E0D94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9618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6E0194-E399-9F46-9F3F-A74C70E8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DEAFB-8D6A-2842-99CF-A302EED0AD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428AB-5173-F24C-969B-08D014C40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E37816-6C4E-E947-84A7-D9DC09690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06F6D-2E6D-E34D-BFD0-7F316E66D1A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6568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00E6D-645A-BB4B-97AA-AC82C07D3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7F3E2-CA3C-8947-BA4A-1BEF85764C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96BB69-703D-A04E-B382-C44EF518B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648CB-36E3-2548-8465-B2E4E0D94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912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00E6D-645A-BB4B-97AA-AC82C07D3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7F3E2-CA3C-8947-BA4A-1BEF85764C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96BB69-703D-A04E-B382-C44EF518B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648CB-36E3-2548-8465-B2E4E0D94D2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D391C0-0D50-E444-86D4-9054621328BD}"/>
              </a:ext>
            </a:extLst>
          </p:cNvPr>
          <p:cNvSpPr txBox="1"/>
          <p:nvPr userDrawn="1"/>
        </p:nvSpPr>
        <p:spPr>
          <a:xfrm>
            <a:off x="400049" y="6396038"/>
            <a:ext cx="6521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50000"/>
                  </a:schemeClr>
                </a:solidFill>
              </a:rPr>
              <a:t>Source:</a:t>
            </a:r>
          </a:p>
        </p:txBody>
      </p:sp>
    </p:spTree>
    <p:extLst>
      <p:ext uri="{BB962C8B-B14F-4D97-AF65-F5344CB8AC3E}">
        <p14:creationId xmlns:p14="http://schemas.microsoft.com/office/powerpoint/2010/main" val="1335135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026D2-C323-6C4E-B32B-23C1B477B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7153D8-BCAC-D24C-97B1-8DB6D78DBD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60C5F6-7BAA-A244-BD8C-4D9F35D564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2B710-B909-F945-8590-4C46A801A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D04219-A6FE-AB48-9701-60EB8D31F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648CB-36E3-2548-8465-B2E4E0D94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199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3C730-E486-1D4E-A700-1903CAC15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620D1-0777-184D-8789-7A785D77A5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A2995B-2EA0-8344-920A-A54F287CA3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CC680A-999C-794E-A000-29085F10E6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255F5A-4906-7D4E-A489-FA4384C19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7B11F3-462B-8243-A07F-0896FDF98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648CB-36E3-2548-8465-B2E4E0D94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535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6920DD-3168-C94D-BB8F-B5C15BEF5A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0050" y="1166811"/>
            <a:ext cx="5597526" cy="133826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CA8AD9-7A18-654D-8161-9A231ACC47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0049" y="2505075"/>
            <a:ext cx="559752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2F3C77-1954-9B4E-B747-53B4B3B895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166811"/>
            <a:ext cx="5572124" cy="133826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2E0E46-C308-724E-83BA-1031005F39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572124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BD73AC-3241-7941-A180-FF10C08A8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648CB-36E3-2548-8465-B2E4E0D94D2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42B3CEC-3A8D-6249-8ABB-7D0A8AD0A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049" y="361949"/>
            <a:ext cx="11344275" cy="6381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08620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7719E-E007-4B4C-98AA-A3462E642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0E7A3F-D86D-7248-8E9D-9AB05D9CD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648CB-36E3-2548-8465-B2E4E0D94D2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2F25A6-4D24-3B44-9E6A-CFA5A6787E47}"/>
              </a:ext>
            </a:extLst>
          </p:cNvPr>
          <p:cNvSpPr txBox="1"/>
          <p:nvPr userDrawn="1"/>
        </p:nvSpPr>
        <p:spPr>
          <a:xfrm>
            <a:off x="400049" y="6396038"/>
            <a:ext cx="6521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50000"/>
                  </a:schemeClr>
                </a:solidFill>
              </a:rPr>
              <a:t>Source: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7B8BE8-BCFC-B747-B709-C543FE35238B}"/>
              </a:ext>
            </a:extLst>
          </p:cNvPr>
          <p:cNvSpPr txBox="1"/>
          <p:nvPr userDrawn="1"/>
        </p:nvSpPr>
        <p:spPr>
          <a:xfrm>
            <a:off x="1075840" y="634987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840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7719E-E007-4B4C-98AA-A3462E642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0E7A3F-D86D-7248-8E9D-9AB05D9CD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648CB-36E3-2548-8465-B2E4E0D94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913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289CCB-84B8-8E4A-B558-891ED94C5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648CB-36E3-2548-8465-B2E4E0D94D2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2B8945-F35F-324A-A979-E5E2373EF9DB}"/>
              </a:ext>
            </a:extLst>
          </p:cNvPr>
          <p:cNvSpPr txBox="1"/>
          <p:nvPr userDrawn="1"/>
        </p:nvSpPr>
        <p:spPr>
          <a:xfrm>
            <a:off x="400049" y="6396038"/>
            <a:ext cx="6521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50000"/>
                  </a:schemeClr>
                </a:solidFill>
              </a:rPr>
              <a:t>Source: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CD56621-BB9E-B341-891B-8F568C6946A9}"/>
              </a:ext>
            </a:extLst>
          </p:cNvPr>
          <p:cNvSpPr txBox="1"/>
          <p:nvPr userDrawn="1"/>
        </p:nvSpPr>
        <p:spPr>
          <a:xfrm>
            <a:off x="1075840" y="634987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385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B9EB7E-D561-784B-8818-86317D4F8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049" y="361949"/>
            <a:ext cx="11344275" cy="638175"/>
          </a:xfrm>
          <a:prstGeom prst="rect">
            <a:avLst/>
          </a:prstGeom>
          <a:ln>
            <a:solidFill>
              <a:schemeClr val="lt1">
                <a:hueOff val="0"/>
                <a:satOff val="0"/>
                <a:lumOff val="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BB7C1D-1CF9-1A4A-B3BA-919F4CEF21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0049" y="1484784"/>
            <a:ext cx="11344275" cy="46921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1E9ABD-E8B2-BD49-939B-8BD8933E1A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01124" y="63960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648CB-36E3-2548-8465-B2E4E0D94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777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4" r:id="rId3"/>
    <p:sldLayoutId id="2147483663" r:id="rId4"/>
    <p:sldLayoutId id="2147483664" r:id="rId5"/>
    <p:sldLayoutId id="2147483665" r:id="rId6"/>
    <p:sldLayoutId id="2147483666" r:id="rId7"/>
    <p:sldLayoutId id="2147483672" r:id="rId8"/>
    <p:sldLayoutId id="2147483667" r:id="rId9"/>
    <p:sldLayoutId id="2147483673" r:id="rId10"/>
    <p:sldLayoutId id="2147483668" r:id="rId11"/>
    <p:sldLayoutId id="2147483669" r:id="rId12"/>
    <p:sldLayoutId id="2147483670" r:id="rId13"/>
    <p:sldLayoutId id="2147483671" r:id="rId14"/>
    <p:sldLayoutId id="2147483659" r:id="rId1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u="none" kern="1200">
          <a:ln>
            <a:noFill/>
          </a:ln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guzalexander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php-ds/ext-d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secure.php.net/manual/en/language.types.array.php" TargetMode="Externa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nokod.ru/ph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dreads.com/quotes/9168-programs-must-be-written-for-people-to-read-and-only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B8B99-3203-234C-AE60-F3D22340A0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de-DE" b="1" dirty="0"/>
              <a:t>Alternatives </a:t>
            </a:r>
            <a:r>
              <a:rPr lang="de-DE" b="1" dirty="0" err="1"/>
              <a:t>to</a:t>
            </a:r>
            <a:r>
              <a:rPr lang="de-DE" b="1" dirty="0"/>
              <a:t> </a:t>
            </a:r>
            <a:br>
              <a:rPr lang="de-DE" b="1" dirty="0"/>
            </a:br>
            <a:r>
              <a:rPr lang="de-DE" b="1" dirty="0"/>
              <a:t>PHP </a:t>
            </a:r>
            <a:r>
              <a:rPr lang="de-DE" b="1" dirty="0" err="1"/>
              <a:t>arrays</a:t>
            </a:r>
            <a:endParaRPr lang="de-DE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3A32CB-FE12-FE40-8689-EA23F75BE1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de-DE" dirty="0"/>
              <a:t>Alexander </a:t>
            </a:r>
            <a:r>
              <a:rPr lang="de-DE" dirty="0" err="1"/>
              <a:t>Guz</a:t>
            </a:r>
            <a:r>
              <a:rPr lang="de-DE" dirty="0"/>
              <a:t>, Software Engineer @ </a:t>
            </a:r>
            <a:r>
              <a:rPr lang="de-DE" dirty="0" err="1"/>
              <a:t>FlixBus</a:t>
            </a:r>
            <a:endParaRPr lang="de-DE" dirty="0"/>
          </a:p>
          <a:p>
            <a:pPr algn="l"/>
            <a:r>
              <a:rPr lang="de-DE" sz="1600" dirty="0">
                <a:hlinkClick r:id="rId2"/>
              </a:rPr>
              <a:t>https://guzalexander.com</a:t>
            </a:r>
            <a:endParaRPr lang="de-DE" sz="1600" dirty="0"/>
          </a:p>
          <a:p>
            <a:pPr algn="l"/>
            <a:r>
              <a:rPr lang="de-DE" sz="1600" dirty="0"/>
              <a:t>June, 2019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96125081-CE28-504B-9EA7-84BB468675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515872" y="6093296"/>
            <a:ext cx="2304256" cy="463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737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68EF0-DC9F-FB49-A2AF-A01A4B643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“</a:t>
            </a:r>
            <a:r>
              <a:rPr lang="de-DE" b="1" dirty="0"/>
              <a:t>Data </a:t>
            </a:r>
            <a:r>
              <a:rPr lang="de-DE" b="1" dirty="0" err="1"/>
              <a:t>Structures</a:t>
            </a:r>
            <a:r>
              <a:rPr lang="en-US" dirty="0"/>
              <a:t>” extension fixes these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F684BC-7EB0-904C-9257-6486BB77CB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057" y="2590913"/>
            <a:ext cx="4424799" cy="3612059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ea typeface="Menlo" panose="020B0609030804020204" pitchFamily="49" charset="0"/>
                <a:cs typeface="Calibri" panose="020F0502020204030204" pitchFamily="34" charset="0"/>
              </a:rPr>
              <a:t>Provides:</a:t>
            </a:r>
          </a:p>
          <a:p>
            <a:r>
              <a:rPr lang="en-US" dirty="0">
                <a:ea typeface="Menlo" panose="020B0609030804020204" pitchFamily="49" charset="0"/>
                <a:cs typeface="Calibri" panose="020F0502020204030204" pitchFamily="34" charset="0"/>
              </a:rPr>
              <a:t>\Ds\Map</a:t>
            </a:r>
          </a:p>
          <a:p>
            <a:r>
              <a:rPr lang="en-US" dirty="0">
                <a:ea typeface="Menlo" panose="020B0609030804020204" pitchFamily="49" charset="0"/>
                <a:cs typeface="Calibri" panose="020F0502020204030204" pitchFamily="34" charset="0"/>
              </a:rPr>
              <a:t>\Ds\Set</a:t>
            </a:r>
          </a:p>
          <a:p>
            <a:r>
              <a:rPr lang="en-US" dirty="0">
                <a:ea typeface="Menlo" panose="020B0609030804020204" pitchFamily="49" charset="0"/>
                <a:cs typeface="Calibri" panose="020F0502020204030204" pitchFamily="34" charset="0"/>
              </a:rPr>
              <a:t>\Ds\Stack</a:t>
            </a:r>
          </a:p>
          <a:p>
            <a:r>
              <a:rPr lang="en-US" dirty="0">
                <a:ea typeface="Menlo" panose="020B0609030804020204" pitchFamily="49" charset="0"/>
                <a:cs typeface="Calibri" panose="020F0502020204030204" pitchFamily="34" charset="0"/>
              </a:rPr>
              <a:t>\Ds\Queue</a:t>
            </a:r>
          </a:p>
          <a:p>
            <a:r>
              <a:rPr lang="en-US" dirty="0">
                <a:ea typeface="Menlo" panose="020B0609030804020204" pitchFamily="49" charset="0"/>
                <a:cs typeface="Calibri" panose="020F0502020204030204" pitchFamily="34" charset="0"/>
              </a:rPr>
              <a:t>\Ds\Deque</a:t>
            </a:r>
          </a:p>
          <a:p>
            <a:r>
              <a:rPr lang="en-US" dirty="0">
                <a:ea typeface="Menlo" panose="020B0609030804020204" pitchFamily="49" charset="0"/>
                <a:cs typeface="Calibri" panose="020F0502020204030204" pitchFamily="34" charset="0"/>
              </a:rPr>
              <a:t>\Ds\Vector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D19D69-4D3C-194D-99DE-6175C6F93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648CB-36E3-2548-8465-B2E4E0D94D29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4B1F10-1A02-2946-8750-FDE13440A225}"/>
              </a:ext>
            </a:extLst>
          </p:cNvPr>
          <p:cNvSpPr txBox="1"/>
          <p:nvPr/>
        </p:nvSpPr>
        <p:spPr>
          <a:xfrm>
            <a:off x="400049" y="1484784"/>
            <a:ext cx="11344274" cy="8309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pecl</a:t>
            </a:r>
            <a:r>
              <a:rPr lang="de-DE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de-DE" sz="2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install</a:t>
            </a:r>
            <a:r>
              <a:rPr lang="de-DE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de-DE" sz="2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ds</a:t>
            </a:r>
            <a:endParaRPr lang="de-DE" sz="2400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r>
              <a:rPr lang="de-DE" sz="2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composer</a:t>
            </a:r>
            <a:r>
              <a:rPr lang="de-DE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de-DE" sz="2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require</a:t>
            </a:r>
            <a:r>
              <a:rPr lang="de-DE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de-DE" sz="2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php-ds</a:t>
            </a:r>
            <a:r>
              <a:rPr lang="de-DE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/</a:t>
            </a:r>
            <a:r>
              <a:rPr lang="de-DE" sz="2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php-ds</a:t>
            </a:r>
            <a:r>
              <a:rPr lang="de-DE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// </a:t>
            </a:r>
            <a:r>
              <a:rPr lang="de-DE" sz="2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polyfill</a:t>
            </a:r>
            <a:endParaRPr lang="en-US" sz="2400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9D71048-D099-D640-94AE-1133C8A01A74}"/>
              </a:ext>
            </a:extLst>
          </p:cNvPr>
          <p:cNvSpPr txBox="1">
            <a:spLocks/>
          </p:cNvSpPr>
          <p:nvPr/>
        </p:nvSpPr>
        <p:spPr>
          <a:xfrm>
            <a:off x="5015880" y="2590912"/>
            <a:ext cx="5624356" cy="36120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ea typeface="Menlo" panose="020B0609030804020204" pitchFamily="49" charset="0"/>
                <a:cs typeface="Calibri" panose="020F0502020204030204" pitchFamily="34" charset="0"/>
              </a:rPr>
              <a:t>Also:</a:t>
            </a:r>
          </a:p>
          <a:p>
            <a:r>
              <a:rPr lang="en-US" dirty="0">
                <a:ea typeface="Menlo" panose="020B0609030804020204" pitchFamily="49" charset="0"/>
                <a:cs typeface="Calibri" panose="020F0502020204030204" pitchFamily="34" charset="0"/>
              </a:rPr>
              <a:t>\Ds\Collection interface</a:t>
            </a:r>
          </a:p>
          <a:p>
            <a:r>
              <a:rPr lang="en-US" dirty="0">
                <a:ea typeface="Menlo" panose="020B0609030804020204" pitchFamily="49" charset="0"/>
                <a:cs typeface="Calibri" panose="020F0502020204030204" pitchFamily="34" charset="0"/>
              </a:rPr>
              <a:t>\Ds\</a:t>
            </a:r>
            <a:r>
              <a:rPr lang="en-US" dirty="0" err="1">
                <a:ea typeface="Menlo" panose="020B0609030804020204" pitchFamily="49" charset="0"/>
                <a:cs typeface="Calibri" panose="020F0502020204030204" pitchFamily="34" charset="0"/>
              </a:rPr>
              <a:t>Hashable</a:t>
            </a:r>
            <a:r>
              <a:rPr lang="en-US" dirty="0">
                <a:ea typeface="Menlo" panose="020B0609030804020204" pitchFamily="49" charset="0"/>
                <a:cs typeface="Calibri" panose="020F0502020204030204" pitchFamily="34" charset="0"/>
              </a:rPr>
              <a:t> (objects as keys)</a:t>
            </a:r>
          </a:p>
          <a:p>
            <a:r>
              <a:rPr lang="en-US" dirty="0">
                <a:ea typeface="Menlo" panose="020B0609030804020204" pitchFamily="49" charset="0"/>
                <a:cs typeface="Calibri" panose="020F0502020204030204" pitchFamily="34" charset="0"/>
              </a:rPr>
              <a:t>\Ds\</a:t>
            </a:r>
            <a:r>
              <a:rPr lang="en-US" dirty="0" err="1">
                <a:ea typeface="Menlo" panose="020B0609030804020204" pitchFamily="49" charset="0"/>
                <a:cs typeface="Calibri" panose="020F0502020204030204" pitchFamily="34" charset="0"/>
              </a:rPr>
              <a:t>PriorityQueue</a:t>
            </a:r>
            <a:endParaRPr lang="en-US" dirty="0">
              <a:ea typeface="Menlo" panose="020B0609030804020204" pitchFamily="49" charset="0"/>
              <a:cs typeface="Calibri" panose="020F0502020204030204" pitchFamily="34" charset="0"/>
            </a:endParaRPr>
          </a:p>
          <a:p>
            <a:r>
              <a:rPr lang="en-US" dirty="0">
                <a:ea typeface="Menlo" panose="020B0609030804020204" pitchFamily="49" charset="0"/>
                <a:cs typeface="Calibri" panose="020F0502020204030204" pitchFamily="34" charset="0"/>
              </a:rPr>
              <a:t>\Ds\Pair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EA16C92-CE7C-6742-A1D0-80771C01491C}"/>
              </a:ext>
            </a:extLst>
          </p:cNvPr>
          <p:cNvSpPr/>
          <p:nvPr/>
        </p:nvSpPr>
        <p:spPr>
          <a:xfrm>
            <a:off x="911424" y="6396038"/>
            <a:ext cx="228940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https://github.com/php-ds/ext-ds</a:t>
            </a:r>
            <a:endParaRPr lang="en-US" sz="12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543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42F8C-CD06-8F4C-8245-E0C99A5F2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Clear usage of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58038D-DDEB-6544-A905-CD2969639F0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en" sz="2400" dirty="0">
              <a:solidFill>
                <a:srgbClr val="660000"/>
              </a:solidFill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marL="0" indent="0">
              <a:buNone/>
            </a:pPr>
            <a:r>
              <a:rPr lang="en" sz="24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$ids 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= </a:t>
            </a:r>
            <a:r>
              <a:rPr lang="en" sz="2400" b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new 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\Ds\Set();</a:t>
            </a:r>
            <a:b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" sz="2400" b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foreach 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" sz="24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$collection </a:t>
            </a:r>
            <a:r>
              <a:rPr lang="en" sz="2400" b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as </a:t>
            </a:r>
            <a:r>
              <a:rPr lang="en" sz="24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$item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 {</a:t>
            </a:r>
            <a:b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</a:t>
            </a:r>
            <a:r>
              <a:rPr lang="en" sz="24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$ids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-&gt;add(</a:t>
            </a:r>
            <a:r>
              <a:rPr lang="en" sz="24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$item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-&gt;</a:t>
            </a:r>
            <a:r>
              <a:rPr lang="en" sz="2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getId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());</a:t>
            </a:r>
            <a:b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}</a:t>
            </a:r>
            <a:endParaRPr lang="en-US" sz="2400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091A9C-D548-7247-B344-F446C325A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648CB-36E3-2548-8465-B2E4E0D94D2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753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8AE51-85C5-D34E-BB3F-50E6CE2AE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Clear usage of stack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83273-7539-2E46-BF61-31A74BB5FD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049" y="1484785"/>
            <a:ext cx="11344275" cy="316835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en" sz="2400" dirty="0">
              <a:solidFill>
                <a:srgbClr val="660000"/>
              </a:solidFill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marL="0" indent="0">
              <a:buNone/>
            </a:pPr>
            <a:r>
              <a:rPr lang="en" sz="24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$stack 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= </a:t>
            </a:r>
            <a:r>
              <a:rPr lang="en" sz="2400" b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new 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\Ds\Stack();</a:t>
            </a:r>
            <a:b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" sz="24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$stack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-&gt;push(</a:t>
            </a:r>
            <a:r>
              <a:rPr lang="en" sz="2400" dirty="0">
                <a:solidFill>
                  <a:srgbClr val="005CC5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42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);</a:t>
            </a:r>
            <a:b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" sz="2400" b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while 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(!</a:t>
            </a:r>
            <a:r>
              <a:rPr lang="en" sz="24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$stack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-&gt;</a:t>
            </a:r>
            <a:r>
              <a:rPr lang="en" sz="2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isEmpty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()) {</a:t>
            </a:r>
            <a:b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</a:t>
            </a:r>
            <a:r>
              <a:rPr lang="en" sz="24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$top 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= </a:t>
            </a:r>
            <a:r>
              <a:rPr lang="en" sz="24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$stack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-&gt;pop();</a:t>
            </a:r>
            <a:b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</a:t>
            </a:r>
            <a:r>
              <a:rPr lang="en" sz="2400" dirty="0">
                <a:solidFill>
                  <a:srgbClr val="6A737D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// do something here</a:t>
            </a:r>
            <a:br>
              <a:rPr lang="en" sz="2400" dirty="0">
                <a:solidFill>
                  <a:srgbClr val="6A737D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}</a:t>
            </a:r>
            <a:endParaRPr lang="en-US" sz="2400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82FF49-1F3D-AB49-8BAD-C23048E4B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648CB-36E3-2548-8465-B2E4E0D94D29}" type="slidenum">
              <a:rPr lang="en-US" smtClean="0"/>
              <a:t>12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2C66BC1-7B58-4042-8F9E-64BD4DF60B3C}"/>
              </a:ext>
            </a:extLst>
          </p:cNvPr>
          <p:cNvSpPr txBox="1">
            <a:spLocks/>
          </p:cNvSpPr>
          <p:nvPr/>
        </p:nvSpPr>
        <p:spPr>
          <a:xfrm>
            <a:off x="400048" y="4993781"/>
            <a:ext cx="11344275" cy="13683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" sz="2400" b="1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marL="0" indent="0">
              <a:buNone/>
            </a:pPr>
            <a:r>
              <a:rPr lang="en" sz="2400" b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public function 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traverse(\Ds\Stack </a:t>
            </a:r>
            <a:r>
              <a:rPr lang="en" sz="24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$stack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): void {}</a:t>
            </a:r>
            <a:endParaRPr lang="en" sz="2400" dirty="0">
              <a:solidFill>
                <a:srgbClr val="660000"/>
              </a:solidFill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98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010546-D990-4744-A176-724214D3B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648CB-36E3-2548-8465-B2E4E0D94D29}" type="slidenum">
              <a:rPr lang="en-US" smtClean="0"/>
              <a:t>13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FAAE958-08D9-E24F-A45F-C1E190CC18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3500" y="254000"/>
            <a:ext cx="9525000" cy="635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4552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DCD1E-E129-C04D-A0EC-A15F82F68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is not just a data holder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53FE52-7502-1944-9717-D7589930373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en" sz="2400" b="1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marL="0" indent="0">
              <a:buNone/>
            </a:pPr>
            <a:r>
              <a:rPr lang="en" sz="2400" b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public function </a:t>
            </a:r>
            <a:r>
              <a:rPr lang="en" sz="2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getOrder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" sz="2400" b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array </a:t>
            </a:r>
            <a:r>
              <a:rPr lang="en" sz="24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$reservation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): </a:t>
            </a:r>
            <a:r>
              <a:rPr lang="en" sz="2400" b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array</a:t>
            </a:r>
            <a:br>
              <a:rPr lang="en" sz="2400" b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{</a:t>
            </a:r>
            <a:b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</a:t>
            </a:r>
            <a:r>
              <a:rPr lang="en" sz="24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</a:t>
            </a:r>
            <a:r>
              <a:rPr lang="en" sz="2400" dirty="0" err="1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orderId</a:t>
            </a:r>
            <a:r>
              <a:rPr lang="en" sz="24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= </a:t>
            </a:r>
            <a:r>
              <a:rPr lang="en" sz="2400" dirty="0">
                <a:solidFill>
                  <a:srgbClr val="005CC5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42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;</a:t>
            </a:r>
            <a:b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</a:t>
            </a:r>
            <a:r>
              <a:rPr lang="en" sz="2400" dirty="0">
                <a:solidFill>
                  <a:srgbClr val="6A737D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// use $reservation here</a:t>
            </a:r>
            <a:br>
              <a:rPr lang="en" sz="2400" dirty="0">
                <a:solidFill>
                  <a:srgbClr val="6A737D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" sz="2400" dirty="0">
                <a:solidFill>
                  <a:srgbClr val="6A737D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</a:t>
            </a:r>
            <a:r>
              <a:rPr lang="en" sz="2400" b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return 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</a:t>
            </a:r>
            <a:b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    </a:t>
            </a:r>
            <a:r>
              <a:rPr lang="en" sz="2400" dirty="0">
                <a:solidFill>
                  <a:srgbClr val="0066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'id' 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=&gt; </a:t>
            </a:r>
            <a:r>
              <a:rPr lang="en" sz="24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</a:t>
            </a:r>
            <a:r>
              <a:rPr lang="en" sz="2400" dirty="0" err="1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orderId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,</a:t>
            </a:r>
            <a:b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    </a:t>
            </a:r>
            <a:r>
              <a:rPr lang="en" sz="2400" dirty="0">
                <a:solidFill>
                  <a:srgbClr val="0066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'total' 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=&gt; </a:t>
            </a:r>
            <a:r>
              <a:rPr lang="en" sz="24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$reservation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</a:t>
            </a:r>
            <a:r>
              <a:rPr lang="en" sz="2400" dirty="0">
                <a:solidFill>
                  <a:srgbClr val="0066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'total'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],</a:t>
            </a:r>
            <a:b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    </a:t>
            </a:r>
            <a:r>
              <a:rPr lang="en" sz="2400" dirty="0">
                <a:solidFill>
                  <a:srgbClr val="0066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'items' 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=&gt; [</a:t>
            </a:r>
            <a:r>
              <a:rPr lang="en" sz="2400" dirty="0">
                <a:solidFill>
                  <a:srgbClr val="6A737D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/* items from $reservation */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],</a:t>
            </a:r>
            <a:b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    </a:t>
            </a:r>
            <a:r>
              <a:rPr lang="en" sz="2400" dirty="0">
                <a:solidFill>
                  <a:srgbClr val="0066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'</a:t>
            </a:r>
            <a:r>
              <a:rPr lang="en" sz="2400" dirty="0" err="1">
                <a:solidFill>
                  <a:srgbClr val="0066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createdAt</a:t>
            </a:r>
            <a:r>
              <a:rPr lang="en" sz="2400" dirty="0">
                <a:solidFill>
                  <a:srgbClr val="0066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' 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=&gt; </a:t>
            </a:r>
            <a:r>
              <a:rPr lang="en" sz="2400" b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new 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\</a:t>
            </a:r>
            <a:r>
              <a:rPr lang="en" sz="2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DateTimeImmutable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(),</a:t>
            </a:r>
            <a:b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];</a:t>
            </a:r>
            <a:b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}</a:t>
            </a:r>
            <a:endParaRPr lang="en-US" sz="2600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5A0B39-726D-9743-BEF8-4D5C476B6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648CB-36E3-2548-8465-B2E4E0D94D2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8418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6125C-D4D6-884C-9251-47864337E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domain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CF805-39F9-7D42-810E-27FE47DAF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049" y="1484785"/>
            <a:ext cx="11344275" cy="4911254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1800" b="1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class</a:t>
            </a:r>
            <a:r>
              <a:rPr lang="de-DE" sz="1800" b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Order</a:t>
            </a:r>
            <a:b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{</a:t>
            </a:r>
            <a:b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</a:t>
            </a:r>
            <a:r>
              <a:rPr lang="de-DE" sz="1800" b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private </a:t>
            </a:r>
            <a:r>
              <a:rPr lang="de-DE" sz="18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</a:t>
            </a:r>
            <a:r>
              <a:rPr lang="de-DE" sz="1800" dirty="0" err="1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id</a:t>
            </a:r>
            <a: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;</a:t>
            </a:r>
            <a:b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</a:t>
            </a:r>
            <a:r>
              <a:rPr lang="de-DE" sz="1800" b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private </a:t>
            </a:r>
            <a:r>
              <a:rPr lang="de-DE" sz="18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$total</a:t>
            </a:r>
            <a: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;</a:t>
            </a:r>
            <a:b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</a:t>
            </a:r>
            <a:r>
              <a:rPr lang="de-DE" sz="1800" dirty="0">
                <a:solidFill>
                  <a:srgbClr val="6A737D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/** </a:t>
            </a:r>
            <a:r>
              <a:rPr lang="de-DE" sz="1800" b="1" dirty="0">
                <a:solidFill>
                  <a:srgbClr val="3D3D3D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@</a:t>
            </a:r>
            <a:r>
              <a:rPr lang="de-DE" sz="1800" b="1" dirty="0" err="1">
                <a:solidFill>
                  <a:srgbClr val="3D3D3D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var</a:t>
            </a:r>
            <a:r>
              <a:rPr lang="de-DE" sz="1800" b="1" dirty="0">
                <a:solidFill>
                  <a:srgbClr val="3D3D3D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de-DE" sz="1800" dirty="0" err="1">
                <a:solidFill>
                  <a:srgbClr val="6A737D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OrderItem</a:t>
            </a:r>
            <a:r>
              <a:rPr lang="de-DE" sz="1800" dirty="0">
                <a:solidFill>
                  <a:srgbClr val="6A737D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[] */</a:t>
            </a:r>
            <a:br>
              <a:rPr lang="de-DE" sz="1800" dirty="0">
                <a:solidFill>
                  <a:srgbClr val="6A737D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de-DE" sz="1800" dirty="0">
                <a:solidFill>
                  <a:srgbClr val="6A737D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</a:t>
            </a:r>
            <a:r>
              <a:rPr lang="de-DE" sz="1800" b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private </a:t>
            </a:r>
            <a:r>
              <a:rPr lang="de-DE" sz="18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</a:t>
            </a:r>
            <a:r>
              <a:rPr lang="de-DE" sz="1800" dirty="0" err="1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items</a:t>
            </a:r>
            <a: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;</a:t>
            </a:r>
            <a:b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b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</a:t>
            </a:r>
            <a:r>
              <a:rPr lang="de-DE" sz="1800" b="1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public</a:t>
            </a:r>
            <a:r>
              <a:rPr lang="de-DE" sz="1800" b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de-DE" sz="1800" b="1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static</a:t>
            </a:r>
            <a:r>
              <a:rPr lang="de-DE" sz="1800" b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de-DE" sz="1800" b="1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function</a:t>
            </a:r>
            <a:r>
              <a:rPr lang="de-DE" sz="1800" b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de-DE" sz="18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from</a:t>
            </a:r>
            <a: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(Reservation </a:t>
            </a:r>
            <a:r>
              <a:rPr lang="de-DE" sz="18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</a:t>
            </a:r>
            <a:r>
              <a:rPr lang="de-DE" sz="1800" dirty="0" err="1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reservation</a:t>
            </a:r>
            <a: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): Order</a:t>
            </a:r>
            <a:b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{</a:t>
            </a:r>
            <a:b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    </a:t>
            </a:r>
            <a:r>
              <a:rPr lang="de-DE" sz="18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</a:t>
            </a:r>
            <a:r>
              <a:rPr lang="de-DE" sz="1800" dirty="0" err="1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order</a:t>
            </a:r>
            <a:r>
              <a:rPr lang="de-DE" sz="18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= </a:t>
            </a:r>
            <a:r>
              <a:rPr lang="de-DE" sz="1800" b="1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new</a:t>
            </a:r>
            <a:r>
              <a:rPr lang="de-DE" sz="1800" b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Order();</a:t>
            </a:r>
            <a:b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    </a:t>
            </a:r>
            <a:r>
              <a:rPr lang="de-DE" sz="18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$order</a:t>
            </a:r>
            <a: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-&gt;</a:t>
            </a:r>
            <a:r>
              <a:rPr lang="de-DE" sz="18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setTotal</a:t>
            </a:r>
            <a: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de-DE" sz="18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</a:t>
            </a:r>
            <a:r>
              <a:rPr lang="de-DE" sz="1800" dirty="0" err="1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reservation</a:t>
            </a:r>
            <a: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-&gt;</a:t>
            </a:r>
            <a:r>
              <a:rPr lang="de-DE" sz="18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getTotal</a:t>
            </a:r>
            <a: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());</a:t>
            </a:r>
            <a:b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    </a:t>
            </a:r>
            <a:r>
              <a:rPr lang="de-DE" sz="1800" b="1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foreach</a:t>
            </a:r>
            <a:r>
              <a:rPr lang="de-DE" sz="1800" b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de-DE" sz="18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</a:t>
            </a:r>
            <a:r>
              <a:rPr lang="de-DE" sz="1800" dirty="0" err="1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reservation</a:t>
            </a:r>
            <a: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-&gt;</a:t>
            </a:r>
            <a:r>
              <a:rPr lang="de-DE" sz="18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getItems</a:t>
            </a:r>
            <a: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() </a:t>
            </a:r>
            <a:r>
              <a:rPr lang="de-DE" sz="1800" b="1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as</a:t>
            </a:r>
            <a:r>
              <a:rPr lang="de-DE" sz="1800" b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de-DE" sz="18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$item</a:t>
            </a:r>
            <a: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 {</a:t>
            </a:r>
            <a:b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        </a:t>
            </a:r>
            <a:r>
              <a:rPr lang="de-DE" sz="1800" dirty="0">
                <a:solidFill>
                  <a:srgbClr val="6A737D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// Do </a:t>
            </a:r>
            <a:r>
              <a:rPr lang="de-DE" sz="1800" dirty="0" err="1">
                <a:solidFill>
                  <a:srgbClr val="6A737D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something</a:t>
            </a:r>
            <a:r>
              <a:rPr lang="de-DE" sz="1800" dirty="0">
                <a:solidFill>
                  <a:srgbClr val="6A737D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de-DE" sz="1800" dirty="0" err="1">
                <a:solidFill>
                  <a:srgbClr val="6A737D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here</a:t>
            </a:r>
            <a:br>
              <a:rPr lang="de-DE" sz="1800" dirty="0">
                <a:solidFill>
                  <a:srgbClr val="6A737D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de-DE" sz="1800" dirty="0">
                <a:solidFill>
                  <a:srgbClr val="6A737D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    </a:t>
            </a:r>
            <a: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}</a:t>
            </a:r>
            <a:b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    </a:t>
            </a:r>
            <a:r>
              <a:rPr lang="de-DE" sz="1800" b="1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return</a:t>
            </a:r>
            <a:r>
              <a:rPr lang="de-DE" sz="1800" b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de-DE" sz="18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</a:t>
            </a:r>
            <a:r>
              <a:rPr lang="de-DE" sz="1800" dirty="0" err="1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order</a:t>
            </a:r>
            <a: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;</a:t>
            </a:r>
            <a:b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}</a:t>
            </a:r>
            <a:b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b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</a:t>
            </a:r>
            <a:r>
              <a:rPr lang="de-DE" sz="1800" dirty="0">
                <a:solidFill>
                  <a:srgbClr val="6A737D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// Other </a:t>
            </a:r>
            <a:r>
              <a:rPr lang="de-DE" sz="1800" dirty="0" err="1">
                <a:solidFill>
                  <a:srgbClr val="6A737D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code</a:t>
            </a:r>
            <a:r>
              <a:rPr lang="de-DE" sz="1800" dirty="0">
                <a:solidFill>
                  <a:srgbClr val="6A737D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: </a:t>
            </a:r>
            <a:r>
              <a:rPr lang="de-DE" sz="1800" dirty="0" err="1">
                <a:solidFill>
                  <a:srgbClr val="6A737D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getters</a:t>
            </a:r>
            <a:r>
              <a:rPr lang="de-DE" sz="1800" dirty="0">
                <a:solidFill>
                  <a:srgbClr val="6A737D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, </a:t>
            </a:r>
            <a:r>
              <a:rPr lang="de-DE" sz="1800" dirty="0" err="1">
                <a:solidFill>
                  <a:srgbClr val="6A737D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addition</a:t>
            </a:r>
            <a:r>
              <a:rPr lang="de-DE" sz="1800" dirty="0">
                <a:solidFill>
                  <a:srgbClr val="6A737D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de-DE" sz="1800" dirty="0" err="1">
                <a:solidFill>
                  <a:srgbClr val="6A737D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business</a:t>
            </a:r>
            <a:r>
              <a:rPr lang="de-DE" sz="1800" dirty="0">
                <a:solidFill>
                  <a:srgbClr val="6A737D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de-DE" sz="1800" dirty="0" err="1">
                <a:solidFill>
                  <a:srgbClr val="6A737D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logic</a:t>
            </a:r>
            <a:br>
              <a:rPr lang="de-DE" sz="1800" dirty="0">
                <a:solidFill>
                  <a:srgbClr val="6A737D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}</a:t>
            </a:r>
            <a:b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br>
              <a:rPr lang="de-DE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endParaRPr lang="en-US" sz="1800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DC46CA-44BA-3C4F-B5F7-86BBD91FA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648CB-36E3-2548-8465-B2E4E0D94D2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7756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48867-B93A-AF48-A931-C89C7DABF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8CF7A-D7EF-244F-8F61-F9EC7107EA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arrays when you need a simple data holder</a:t>
            </a:r>
          </a:p>
          <a:p>
            <a:r>
              <a:rPr lang="en-US" dirty="0"/>
              <a:t>Use DS to show clear intention in you code</a:t>
            </a:r>
          </a:p>
          <a:p>
            <a:r>
              <a:rPr lang="en-US" dirty="0"/>
              <a:t>Use Domain Models to implement high-level business requirements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744D12-2F71-EF47-80A8-794538075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648CB-36E3-2548-8465-B2E4E0D94D2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9767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755896C-3FFD-3C4B-9189-D5C5A2FD8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648CB-36E3-2548-8465-B2E4E0D94D29}" type="slidenum">
              <a:rPr lang="en-US" smtClean="0"/>
              <a:t>17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9F3BBC-53C6-364E-86AF-DD5901595DCC}"/>
              </a:ext>
            </a:extLst>
          </p:cNvPr>
          <p:cNvSpPr txBox="1"/>
          <p:nvPr/>
        </p:nvSpPr>
        <p:spPr>
          <a:xfrm>
            <a:off x="3962467" y="2844224"/>
            <a:ext cx="4267066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0" dirty="0"/>
              <a:t>Questions?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AA469D9-E5FB-9649-926D-092167FFB7A2}"/>
              </a:ext>
            </a:extLst>
          </p:cNvPr>
          <p:cNvSpPr txBox="1"/>
          <p:nvPr/>
        </p:nvSpPr>
        <p:spPr>
          <a:xfrm>
            <a:off x="3977118" y="1340768"/>
            <a:ext cx="423776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835985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254B8-AFB6-124E-82A3-11FC8F6AB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PHP </a:t>
            </a:r>
            <a:r>
              <a:rPr lang="de-DE" dirty="0" err="1"/>
              <a:t>array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anything</a:t>
            </a:r>
            <a:endParaRPr lang="de-DE" dirty="0"/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00EB9A42-A81A-6D4B-AF4F-D8E228F341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5213901"/>
              </p:ext>
            </p:extLst>
          </p:nvPr>
        </p:nvGraphicFramePr>
        <p:xfrm>
          <a:off x="400050" y="1219200"/>
          <a:ext cx="11344275" cy="495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E774B4-1C29-C240-A5A2-124CE3FC4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648CB-36E3-2548-8465-B2E4E0D94D29}" type="slidenum">
              <a:rPr lang="en-US" smtClean="0"/>
              <a:t>2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AA8F70-335C-514B-8E80-19526443BF97}"/>
              </a:ext>
            </a:extLst>
          </p:cNvPr>
          <p:cNvSpPr/>
          <p:nvPr/>
        </p:nvSpPr>
        <p:spPr>
          <a:xfrm>
            <a:off x="911424" y="6396038"/>
            <a:ext cx="39564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https://secure.php.net/manual/en/language.types.array.php</a:t>
            </a:r>
            <a:endParaRPr lang="en-US" sz="12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215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360-234B-E649-AFBD-3BC51A210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>
                <a:effectLst/>
              </a:rPr>
              <a:t>Example</a:t>
            </a:r>
            <a:r>
              <a:rPr lang="de-DE" dirty="0">
                <a:effectLst/>
              </a:rPr>
              <a:t> </a:t>
            </a:r>
            <a:r>
              <a:rPr lang="de-DE" dirty="0" err="1">
                <a:effectLst/>
              </a:rPr>
              <a:t>of</a:t>
            </a:r>
            <a:r>
              <a:rPr lang="de-DE" dirty="0">
                <a:effectLst/>
              </a:rPr>
              <a:t> </a:t>
            </a:r>
            <a:r>
              <a:rPr lang="de-DE" dirty="0" err="1">
                <a:effectLst/>
              </a:rPr>
              <a:t>misusing</a:t>
            </a:r>
            <a:r>
              <a:rPr lang="de-DE" dirty="0">
                <a:effectLst/>
              </a:rPr>
              <a:t> </a:t>
            </a:r>
            <a:r>
              <a:rPr lang="de-DE" dirty="0" err="1">
                <a:effectLst/>
              </a:rPr>
              <a:t>arrays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D0D43-10AD-1445-9F30-CB4DE394262E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de-DE" sz="2400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marL="0" indent="0">
              <a:buNone/>
            </a:pPr>
            <a:r>
              <a:rPr lang="de-DE" sz="2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array_map</a:t>
            </a:r>
            <a:r>
              <a:rPr lang="de-DE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br>
              <a:rPr lang="de-DE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de-DE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</a:t>
            </a:r>
            <a:r>
              <a:rPr lang="de-DE" sz="2400" b="1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function</a:t>
            </a:r>
            <a:r>
              <a:rPr lang="de-DE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de-DE" sz="24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</a:t>
            </a:r>
            <a:r>
              <a:rPr lang="de-DE" sz="2400" dirty="0" err="1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k</a:t>
            </a:r>
            <a:r>
              <a:rPr lang="de-DE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, </a:t>
            </a:r>
            <a:r>
              <a:rPr lang="de-DE" sz="24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$v</a:t>
            </a:r>
            <a:r>
              <a:rPr lang="de-DE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, </a:t>
            </a:r>
            <a:r>
              <a:rPr lang="de-DE" sz="24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</a:t>
            </a:r>
            <a:r>
              <a:rPr lang="de-DE" sz="2400" dirty="0" err="1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oDb</a:t>
            </a:r>
            <a:r>
              <a:rPr lang="de-DE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 {</a:t>
            </a:r>
            <a:br>
              <a:rPr lang="de-DE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de-DE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    </a:t>
            </a:r>
            <a:r>
              <a:rPr lang="de-DE" sz="2400" b="1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return</a:t>
            </a:r>
            <a:r>
              <a:rPr lang="de-DE" sz="2400" b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de-DE" sz="2400" dirty="0">
                <a:solidFill>
                  <a:srgbClr val="0066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"</a:t>
            </a:r>
            <a:r>
              <a:rPr lang="de-DE" sz="24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</a:t>
            </a:r>
            <a:r>
              <a:rPr lang="de-DE" sz="2400" dirty="0" err="1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k</a:t>
            </a:r>
            <a:r>
              <a:rPr lang="de-DE" sz="2400" dirty="0">
                <a:solidFill>
                  <a:srgbClr val="0066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= </a:t>
            </a:r>
            <a:r>
              <a:rPr lang="de-DE" sz="24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$v</a:t>
            </a:r>
            <a:r>
              <a:rPr lang="de-DE" sz="2400" dirty="0">
                <a:solidFill>
                  <a:srgbClr val="0066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"</a:t>
            </a:r>
            <a:r>
              <a:rPr lang="de-DE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;</a:t>
            </a:r>
            <a:br>
              <a:rPr lang="de-DE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de-DE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},</a:t>
            </a:r>
            <a:br>
              <a:rPr lang="de-DE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de-DE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</a:t>
            </a:r>
            <a:r>
              <a:rPr lang="de-DE" sz="2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array_keys</a:t>
            </a:r>
            <a:r>
              <a:rPr lang="de-DE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de-DE" sz="24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</a:t>
            </a:r>
            <a:r>
              <a:rPr lang="de-DE" sz="2400" dirty="0" err="1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aOriginalData</a:t>
            </a:r>
            <a:r>
              <a:rPr lang="de-DE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),</a:t>
            </a:r>
            <a:br>
              <a:rPr lang="de-DE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de-DE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</a:t>
            </a:r>
            <a:r>
              <a:rPr lang="de-DE" sz="2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array_values</a:t>
            </a:r>
            <a:r>
              <a:rPr lang="de-DE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de-DE" sz="24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</a:t>
            </a:r>
            <a:r>
              <a:rPr lang="de-DE" sz="2400" dirty="0" err="1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aOriginalData</a:t>
            </a:r>
            <a:r>
              <a:rPr lang="de-DE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),</a:t>
            </a:r>
            <a:br>
              <a:rPr lang="de-DE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de-DE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</a:t>
            </a:r>
            <a:r>
              <a:rPr lang="de-DE" sz="2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array_fill</a:t>
            </a:r>
            <a:r>
              <a:rPr lang="de-DE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de-DE" sz="2400" dirty="0">
                <a:solidFill>
                  <a:srgbClr val="005CC5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0</a:t>
            </a:r>
            <a:r>
              <a:rPr lang="de-DE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, </a:t>
            </a:r>
            <a:r>
              <a:rPr lang="de-DE" sz="2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count</a:t>
            </a:r>
            <a:r>
              <a:rPr lang="de-DE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de-DE" sz="24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</a:t>
            </a:r>
            <a:r>
              <a:rPr lang="de-DE" sz="2400" dirty="0" err="1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aOriginalData</a:t>
            </a:r>
            <a:r>
              <a:rPr lang="de-DE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), </a:t>
            </a:r>
            <a:r>
              <a:rPr lang="de-DE" sz="24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</a:t>
            </a:r>
            <a:r>
              <a:rPr lang="de-DE" sz="2400" dirty="0" err="1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this</a:t>
            </a:r>
            <a:r>
              <a:rPr lang="de-DE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-&gt;</a:t>
            </a:r>
            <a:r>
              <a:rPr lang="de-DE" sz="2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oDb</a:t>
            </a:r>
            <a:r>
              <a:rPr lang="de-DE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</a:t>
            </a:r>
            <a:br>
              <a:rPr lang="de-DE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de-DE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BA7EE8-F60C-0145-A05B-905812EE2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648CB-36E3-2548-8465-B2E4E0D94D29}" type="slidenum">
              <a:rPr lang="en-US" smtClean="0"/>
              <a:t>3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208B89D-7269-1444-904D-59DB16501906}"/>
              </a:ext>
            </a:extLst>
          </p:cNvPr>
          <p:cNvSpPr/>
          <p:nvPr/>
        </p:nvSpPr>
        <p:spPr>
          <a:xfrm>
            <a:off x="911424" y="6396038"/>
            <a:ext cx="21091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https://www.govnokod.ru/php</a:t>
            </a:r>
            <a:endParaRPr lang="en-US" sz="12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923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F46AB-BD8D-0840-BDB1-F87492584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This </a:t>
            </a:r>
            <a:r>
              <a:rPr lang="de-DE" dirty="0" err="1"/>
              <a:t>is</a:t>
            </a:r>
            <a:r>
              <a:rPr lang="de-DE" dirty="0"/>
              <a:t> also valid </a:t>
            </a:r>
            <a:r>
              <a:rPr lang="de-DE" dirty="0" err="1"/>
              <a:t>code</a:t>
            </a:r>
            <a:endParaRPr lang="de-DE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7E2EC57-8FE5-0847-9CFD-1915EB7035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799879" y="1219200"/>
            <a:ext cx="4544616" cy="4957763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A74D71-6D4F-8346-9221-E68D5C606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648CB-36E3-2548-8465-B2E4E0D94D2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355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87558DC-6F62-DD46-B7B4-B5A8624F7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648CB-36E3-2548-8465-B2E4E0D94D29}" type="slidenum">
              <a:rPr lang="en-US" smtClean="0"/>
              <a:t>5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DDCD165-BCBF-0545-9AF8-DFC60D643074}"/>
              </a:ext>
            </a:extLst>
          </p:cNvPr>
          <p:cNvSpPr/>
          <p:nvPr/>
        </p:nvSpPr>
        <p:spPr>
          <a:xfrm>
            <a:off x="911424" y="6396038"/>
            <a:ext cx="635032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https://www.goodreads.com/quotes/9168-programs-must-be-written-for-people-to-read-and-only</a:t>
            </a:r>
            <a:endParaRPr lang="en-US" sz="12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C1C2337-0949-1545-A6CA-9AD673A26C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376" y="548680"/>
            <a:ext cx="3251200" cy="25019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EC6D0FF-831C-7B4E-8729-6528BAA6F4F1}"/>
              </a:ext>
            </a:extLst>
          </p:cNvPr>
          <p:cNvSpPr txBox="1"/>
          <p:nvPr/>
        </p:nvSpPr>
        <p:spPr>
          <a:xfrm>
            <a:off x="4367808" y="1052736"/>
            <a:ext cx="67687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sz="2400" i="1" dirty="0"/>
              <a:t>“Programs must be written for people to read, and only incidentally for machines to execute.”</a:t>
            </a:r>
          </a:p>
          <a:p>
            <a:endParaRPr lang="en" i="1" dirty="0"/>
          </a:p>
          <a:p>
            <a:r>
              <a:rPr lang="en-US" dirty="0"/>
              <a:t>Harold Abelson</a:t>
            </a:r>
          </a:p>
        </p:txBody>
      </p:sp>
    </p:spTree>
    <p:extLst>
      <p:ext uri="{BB962C8B-B14F-4D97-AF65-F5344CB8AC3E}">
        <p14:creationId xmlns:p14="http://schemas.microsoft.com/office/powerpoint/2010/main" val="2985364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ADABF-C0C3-5348-B0A7-E5E3BD430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 intention is hidden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C0BA2-9A71-8E4D-B367-48C26237AB26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en" sz="2400" dirty="0">
              <a:solidFill>
                <a:srgbClr val="660000"/>
              </a:solidFill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marL="0" indent="0">
              <a:buNone/>
            </a:pPr>
            <a:r>
              <a:rPr lang="en" sz="24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$ids 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= [];</a:t>
            </a:r>
            <a:b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" sz="2400" b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foreach 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" sz="24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$collection </a:t>
            </a:r>
            <a:r>
              <a:rPr lang="en" sz="2400" b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as </a:t>
            </a:r>
            <a:r>
              <a:rPr lang="en" sz="24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$item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 {</a:t>
            </a:r>
            <a:b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</a:t>
            </a:r>
            <a:r>
              <a:rPr lang="en" sz="24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$ids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</a:t>
            </a:r>
            <a:r>
              <a:rPr lang="en" sz="24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$item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-&gt;</a:t>
            </a:r>
            <a:r>
              <a:rPr lang="en" sz="2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getId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()] = </a:t>
            </a:r>
            <a:r>
              <a:rPr lang="en" sz="2400" b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true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;</a:t>
            </a:r>
            <a:b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}</a:t>
            </a:r>
            <a:b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" sz="24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$ids 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= </a:t>
            </a:r>
            <a:r>
              <a:rPr lang="en" sz="2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array_keys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" sz="24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$ids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);</a:t>
            </a:r>
            <a:endParaRPr lang="en-US" sz="2400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FF844A-C6A5-9443-9509-55252F31C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648CB-36E3-2548-8465-B2E4E0D94D2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717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2A926-8B44-7C40-A33D-A2D0D83A2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 intension is clear, but…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40C96-0943-A04E-95B1-D651E88A8A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049" y="1484785"/>
            <a:ext cx="11344275" cy="302433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en" sz="2400" dirty="0">
              <a:solidFill>
                <a:srgbClr val="660000"/>
              </a:solidFill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marL="0" indent="0">
              <a:buNone/>
            </a:pPr>
            <a:r>
              <a:rPr lang="en" sz="24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$stack 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= [];</a:t>
            </a:r>
            <a:b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" sz="2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array_push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" sz="24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$stack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, </a:t>
            </a:r>
            <a:r>
              <a:rPr lang="en" sz="2400" dirty="0">
                <a:solidFill>
                  <a:srgbClr val="005CC5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42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);</a:t>
            </a:r>
            <a:b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" sz="2400" b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while 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(!</a:t>
            </a:r>
            <a:r>
              <a:rPr lang="en" sz="2400" b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empty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" sz="24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$stack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)) {</a:t>
            </a:r>
            <a:b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</a:t>
            </a:r>
            <a:r>
              <a:rPr lang="en" sz="24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$top 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= </a:t>
            </a:r>
            <a:r>
              <a:rPr lang="en" sz="2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array_pop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" sz="24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$stack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);</a:t>
            </a:r>
            <a:b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</a:t>
            </a:r>
            <a:r>
              <a:rPr lang="en" sz="2400" dirty="0">
                <a:solidFill>
                  <a:srgbClr val="6A737D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// do something here</a:t>
            </a:r>
            <a:br>
              <a:rPr lang="en" sz="2400" dirty="0">
                <a:solidFill>
                  <a:srgbClr val="6A737D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}</a:t>
            </a:r>
            <a:endParaRPr lang="en-US" sz="2400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7F8FC9-997B-5C43-980F-1EBF622ED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648CB-36E3-2548-8465-B2E4E0D94D29}" type="slidenum">
              <a:rPr lang="en-US" smtClean="0"/>
              <a:t>7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B0299D8-6CFF-6B48-9DF9-F11848AB0472}"/>
              </a:ext>
            </a:extLst>
          </p:cNvPr>
          <p:cNvSpPr txBox="1">
            <a:spLocks/>
          </p:cNvSpPr>
          <p:nvPr/>
        </p:nvSpPr>
        <p:spPr>
          <a:xfrm>
            <a:off x="400048" y="4993781"/>
            <a:ext cx="11344275" cy="13683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" sz="2400" b="1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marL="0" indent="0">
              <a:buNone/>
            </a:pPr>
            <a:r>
              <a:rPr lang="en" sz="2400" b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public function 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traverse(</a:t>
            </a:r>
            <a:r>
              <a:rPr lang="en" sz="2400" b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array </a:t>
            </a:r>
            <a:r>
              <a:rPr lang="en" sz="24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$stack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): void {}</a:t>
            </a:r>
            <a:endParaRPr lang="en" sz="2400" dirty="0">
              <a:solidFill>
                <a:srgbClr val="660000"/>
              </a:solidFill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308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DCD1E-E129-C04D-A0EC-A15F82F68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is not just a data holder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53FE52-7502-1944-9717-D7589930373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en" sz="2400" b="1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marL="0" indent="0">
              <a:buNone/>
            </a:pPr>
            <a:r>
              <a:rPr lang="en" sz="2400" b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public function </a:t>
            </a:r>
            <a:r>
              <a:rPr lang="en" sz="2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getOrder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" sz="2400" b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array </a:t>
            </a:r>
            <a:r>
              <a:rPr lang="en" sz="24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$reservation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): </a:t>
            </a:r>
            <a:r>
              <a:rPr lang="en" sz="2400" b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array</a:t>
            </a:r>
            <a:br>
              <a:rPr lang="en" sz="2400" b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{</a:t>
            </a:r>
            <a:b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</a:t>
            </a:r>
            <a:r>
              <a:rPr lang="en" sz="24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</a:t>
            </a:r>
            <a:r>
              <a:rPr lang="en" sz="2400" dirty="0" err="1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orderId</a:t>
            </a:r>
            <a:r>
              <a:rPr lang="en" sz="24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= </a:t>
            </a:r>
            <a:r>
              <a:rPr lang="en" sz="2400" dirty="0">
                <a:solidFill>
                  <a:srgbClr val="005CC5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42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;</a:t>
            </a:r>
            <a:b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</a:t>
            </a:r>
            <a:r>
              <a:rPr lang="en" sz="2400" dirty="0">
                <a:solidFill>
                  <a:srgbClr val="6A737D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// use $reservation here</a:t>
            </a:r>
            <a:br>
              <a:rPr lang="en" sz="2400" dirty="0">
                <a:solidFill>
                  <a:srgbClr val="6A737D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" sz="2400" dirty="0">
                <a:solidFill>
                  <a:srgbClr val="6A737D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</a:t>
            </a:r>
            <a:r>
              <a:rPr lang="en" sz="2400" b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return 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</a:t>
            </a:r>
            <a:b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    </a:t>
            </a:r>
            <a:r>
              <a:rPr lang="en" sz="2400" dirty="0">
                <a:solidFill>
                  <a:srgbClr val="0066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'id' 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=&gt; </a:t>
            </a:r>
            <a:r>
              <a:rPr lang="en" sz="24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</a:t>
            </a:r>
            <a:r>
              <a:rPr lang="en" sz="2400" dirty="0" err="1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orderId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,</a:t>
            </a:r>
            <a:b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    </a:t>
            </a:r>
            <a:r>
              <a:rPr lang="en" sz="2400" dirty="0">
                <a:solidFill>
                  <a:srgbClr val="0066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'total' 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=&gt; </a:t>
            </a:r>
            <a:r>
              <a:rPr lang="en" sz="2400" dirty="0">
                <a:solidFill>
                  <a:srgbClr val="66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$reservation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</a:t>
            </a:r>
            <a:r>
              <a:rPr lang="en" sz="2400" dirty="0">
                <a:solidFill>
                  <a:srgbClr val="0066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'total'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],</a:t>
            </a:r>
            <a:b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    </a:t>
            </a:r>
            <a:r>
              <a:rPr lang="en" sz="2400" dirty="0">
                <a:solidFill>
                  <a:srgbClr val="0066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'items' 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=&gt; [</a:t>
            </a:r>
            <a:r>
              <a:rPr lang="en" sz="2400" dirty="0">
                <a:solidFill>
                  <a:srgbClr val="6A737D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/* items from $reservation */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],</a:t>
            </a:r>
            <a:b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    </a:t>
            </a:r>
            <a:r>
              <a:rPr lang="en" sz="2400" dirty="0">
                <a:solidFill>
                  <a:srgbClr val="0066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'</a:t>
            </a:r>
            <a:r>
              <a:rPr lang="en" sz="2400" dirty="0" err="1">
                <a:solidFill>
                  <a:srgbClr val="0066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createdAt</a:t>
            </a:r>
            <a:r>
              <a:rPr lang="en" sz="2400" dirty="0">
                <a:solidFill>
                  <a:srgbClr val="0066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' 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=&gt; </a:t>
            </a:r>
            <a:r>
              <a:rPr lang="en" sz="2400" b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new 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\</a:t>
            </a:r>
            <a:r>
              <a:rPr lang="en" sz="2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DateTimeImmutable</a:t>
            </a: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(),</a:t>
            </a:r>
            <a:b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  ];</a:t>
            </a:r>
            <a:b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r>
              <a:rPr lang="en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}</a:t>
            </a:r>
            <a:endParaRPr lang="en-US" sz="2600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5A0B39-726D-9743-BEF8-4D5C476B6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648CB-36E3-2548-8465-B2E4E0D94D2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603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7D8E8-FE53-8E44-93CC-D52B44A3F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effectLst/>
              </a:rPr>
              <a:t>Arrays </a:t>
            </a:r>
            <a:r>
              <a:rPr lang="de-DE" dirty="0" err="1">
                <a:effectLst/>
              </a:rPr>
              <a:t>are</a:t>
            </a:r>
            <a:r>
              <a:rPr lang="de-DE" dirty="0">
                <a:effectLst/>
              </a:rPr>
              <a:t> </a:t>
            </a:r>
            <a:r>
              <a:rPr lang="de-DE" dirty="0" err="1">
                <a:effectLst/>
              </a:rPr>
              <a:t>low</a:t>
            </a:r>
            <a:r>
              <a:rPr lang="de-DE" dirty="0">
                <a:effectLst/>
              </a:rPr>
              <a:t>-level </a:t>
            </a:r>
            <a:r>
              <a:rPr lang="de-DE" dirty="0" err="1">
                <a:effectLst/>
              </a:rPr>
              <a:t>elements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F98673-6AA6-7545-B6AB-BEC267D7B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648CB-36E3-2548-8465-B2E4E0D94D29}" type="slidenum">
              <a:rPr lang="en-US" smtClean="0"/>
              <a:t>9</a:t>
            </a:fld>
            <a:endParaRPr lang="en-US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8978A7A3-4034-9544-9092-4B7FDD86B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000" b="0" i="0" dirty="0"/>
              <a:t>Do not express semantics or intention of the data structure</a:t>
            </a:r>
            <a:endParaRPr lang="de-DE" sz="3000" b="0" i="0" dirty="0"/>
          </a:p>
          <a:p>
            <a:r>
              <a:rPr lang="de-DE" sz="3000" b="0" i="0" dirty="0" err="1"/>
              <a:t>No</a:t>
            </a:r>
            <a:r>
              <a:rPr lang="de-DE" sz="3000" b="0" i="0" dirty="0"/>
              <a:t> </a:t>
            </a:r>
            <a:r>
              <a:rPr lang="de-DE" sz="3000" b="0" i="0" dirty="0" err="1"/>
              <a:t>strict</a:t>
            </a:r>
            <a:r>
              <a:rPr lang="de-DE" sz="3000" b="0" i="0" dirty="0"/>
              <a:t> </a:t>
            </a:r>
            <a:r>
              <a:rPr lang="de-DE" sz="3000" b="0" i="0" dirty="0" err="1"/>
              <a:t>schema</a:t>
            </a:r>
            <a:endParaRPr lang="de-DE" sz="3000" b="0" i="0" dirty="0"/>
          </a:p>
          <a:p>
            <a:pPr marL="0" indent="0">
              <a:buNone/>
            </a:pPr>
            <a:endParaRPr lang="de-DE" sz="3200" dirty="0"/>
          </a:p>
        </p:txBody>
      </p:sp>
      <p:pic>
        <p:nvPicPr>
          <p:cNvPr id="8" name="Graphic 7" descr="Beetle">
            <a:extLst>
              <a:ext uri="{FF2B5EF4-FFF2-40B4-BE49-F238E27FC236}">
                <a16:creationId xmlns:a16="http://schemas.microsoft.com/office/drawing/2014/main" id="{F7D0FE8D-851F-3740-BB07-76D08A25FA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865098" y="4077072"/>
            <a:ext cx="914400" cy="914400"/>
          </a:xfrm>
          <a:prstGeom prst="rect">
            <a:avLst/>
          </a:prstGeom>
        </p:spPr>
      </p:pic>
      <p:pic>
        <p:nvPicPr>
          <p:cNvPr id="10" name="Graphic 9" descr="Brain in head">
            <a:extLst>
              <a:ext uri="{FF2B5EF4-FFF2-40B4-BE49-F238E27FC236}">
                <a16:creationId xmlns:a16="http://schemas.microsoft.com/office/drawing/2014/main" id="{75D40060-4C35-7344-9A18-35B52FE713A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752184" y="4077072"/>
            <a:ext cx="914400" cy="9144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2424D0E-894D-0C46-88FE-DA42A57EAB4E}"/>
              </a:ext>
            </a:extLst>
          </p:cNvPr>
          <p:cNvSpPr txBox="1"/>
          <p:nvPr/>
        </p:nvSpPr>
        <p:spPr>
          <a:xfrm>
            <a:off x="2865098" y="5322607"/>
            <a:ext cx="8787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Bugs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E3B30B2-353C-3A41-9B55-ADE6B83CF6FF}"/>
              </a:ext>
            </a:extLst>
          </p:cNvPr>
          <p:cNvSpPr txBox="1"/>
          <p:nvPr/>
        </p:nvSpPr>
        <p:spPr>
          <a:xfrm>
            <a:off x="6448038" y="5322607"/>
            <a:ext cx="40001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Hard to deal with/refactor</a:t>
            </a:r>
          </a:p>
        </p:txBody>
      </p:sp>
    </p:spTree>
    <p:extLst>
      <p:ext uri="{BB962C8B-B14F-4D97-AF65-F5344CB8AC3E}">
        <p14:creationId xmlns:p14="http://schemas.microsoft.com/office/powerpoint/2010/main" val="336106785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</TotalTime>
  <Words>625</Words>
  <Application>Microsoft Macintosh PowerPoint</Application>
  <PresentationFormat>Widescreen</PresentationFormat>
  <Paragraphs>146</Paragraphs>
  <Slides>17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Menlo</vt:lpstr>
      <vt:lpstr>Custom Design</vt:lpstr>
      <vt:lpstr>Alternatives to  PHP arrays</vt:lpstr>
      <vt:lpstr>PHP array can be anything</vt:lpstr>
      <vt:lpstr>Example of misusing arrays</vt:lpstr>
      <vt:lpstr>This is also valid code</vt:lpstr>
      <vt:lpstr>PowerPoint Presentation</vt:lpstr>
      <vt:lpstr>Set intention is hidden</vt:lpstr>
      <vt:lpstr>Stack intension is clear, but…</vt:lpstr>
      <vt:lpstr>Array is not just a data holder</vt:lpstr>
      <vt:lpstr>Arrays are low-level elements</vt:lpstr>
      <vt:lpstr>“Data Structures” extension fixes these issues</vt:lpstr>
      <vt:lpstr>Clear usage of set</vt:lpstr>
      <vt:lpstr>Clear usage of stack</vt:lpstr>
      <vt:lpstr>PowerPoint Presentation</vt:lpstr>
      <vt:lpstr>Array is not just a data holder</vt:lpstr>
      <vt:lpstr>Create domain models</vt:lpstr>
      <vt:lpstr>Key takeaways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Alternatives to  PHP arrays</dc:title>
  <dc:creator>Alexander Guz</dc:creator>
  <cp:lastModifiedBy>Alexander Guz</cp:lastModifiedBy>
  <cp:revision>23</cp:revision>
  <dcterms:created xsi:type="dcterms:W3CDTF">2019-06-01T18:49:31Z</dcterms:created>
  <dcterms:modified xsi:type="dcterms:W3CDTF">2019-06-03T20:46:36Z</dcterms:modified>
</cp:coreProperties>
</file>